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38" r:id="rId2"/>
    <p:sldId id="340" r:id="rId3"/>
    <p:sldId id="343" r:id="rId4"/>
    <p:sldId id="341" r:id="rId5"/>
    <p:sldId id="345" r:id="rId6"/>
    <p:sldId id="344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6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966B"/>
    <a:srgbClr val="3B3838"/>
    <a:srgbClr val="E9E9E9"/>
    <a:srgbClr val="FFFFFF"/>
    <a:srgbClr val="ECECEC"/>
    <a:srgbClr val="E34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49D16-A64D-4558-84FB-40FEBBA661C1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8877F-A3A2-461D-B2F5-983995CDB2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92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3168CA-8ADC-EA54-CA19-744A1FDAB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A58111C-8A93-3AC0-6031-4EEDC1FB1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5A4FAA5-B908-813B-876F-01437DD05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60D16C-2E9C-580F-D95B-B7DEC2C5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736716-B40D-05B6-47F9-3935FEF53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807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2A94A5-8407-A191-A817-8A7A840C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EC1518B-FB97-5C60-A837-A0E4D957F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9F817AF-A26D-50E8-B7AC-2AC0E4D4A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F52F5CA-2B55-7CAE-3AFC-E0F8AAC5C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2B63DBF-E6A7-8887-2347-BC4855B6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4664ED0-EFA4-49B0-8A6A-104C6CABC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679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61D084-86CA-075D-8469-4627AC4F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A0B69D0-5A2C-A57C-9597-AFA557CDD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E403FDF-1515-BE1C-AC9D-12220A6D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692684-79DA-FEB8-0455-4E90C33A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58B6645-D8CB-B8F8-6F16-D19CB430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19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34EA295-C650-AD0E-8287-C1857821AC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2958C5A-733D-4B3C-52E8-FDDB64EB9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0213512-601D-48C4-F16B-206C1F24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E14400-670B-BD59-331E-E603CD3BF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EBEEF6A-CDBD-95FD-24AC-5E520353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54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0A5BD1-F9C9-A164-AED1-95571BA9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9F52718-FFE6-4D47-DC13-5BF9EEFF4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7BBDA1-3D76-AA80-1A34-D755E12F6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AAA2462-5EC4-542B-A37E-82A536FA9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5C861C8-20FB-D3AA-138F-18800B63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90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7DCF68-1F06-DE2C-5B1B-A1B99107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18A9A17-233A-87B3-7530-3C826FA6B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CCD7827-CD2B-5F16-AA14-4CA2C3C6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4C5C72-2F38-564D-AFB6-8E4C3E55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D5C27E-034C-9D12-FD81-85E0FE56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652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371DC4-284A-6577-EBA6-6BD064B75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BFC59FD-149B-2FC8-45BA-7BFD4E827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3D7D02C-A189-AF33-1F2C-1921951B1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A7027DB-4B35-4759-01CA-AA990A4E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205F359-A91F-B90E-87FB-4F59F44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15969C2-BB81-7E58-AD62-4CE04796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330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0DCC48-D1F0-9A83-8953-C3228EC7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1BB54C5-8CAC-FF92-BC00-45FF8F270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99B39C3-581C-40EB-DF43-BBD37502D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77EAA51-F35F-4CD4-E802-76FC4DB92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3D187B6-C85A-1340-2968-98A49103F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BCC62BA-7A48-6F5E-75E4-172B062A5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8C876F6-9FD8-2850-DED2-36E6975B2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F847DBC-ABFD-5A3F-6ECA-5BC7C0C2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631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71B1E9-8CFC-F228-12B7-ACFBDCCE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2AC90FE-2817-429A-35CF-6E2080104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A7B91C7-E5E9-CB38-2080-B0F74B29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63FF429-8E4F-4A5B-4F2C-75BBD5A48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029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F3F68C1-7E6E-3D36-9796-3E1779C67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A3FC64C-9722-94A1-F284-7EDD4E9D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8E33A35-00B5-81E5-7BEA-37B6F6E2E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87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DE8FAD09-B3E2-F1AA-4C9A-D00139FE8925}"/>
              </a:ext>
            </a:extLst>
          </p:cNvPr>
          <p:cNvSpPr/>
          <p:nvPr userDrawn="1"/>
        </p:nvSpPr>
        <p:spPr>
          <a:xfrm>
            <a:off x="314326" y="777350"/>
            <a:ext cx="11563350" cy="887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EF9AA811-3D2C-D2D7-E784-636EF82D09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4" y="72361"/>
            <a:ext cx="5049838" cy="914400"/>
          </a:xfr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568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D38581-DACC-37AA-59E9-3CBC8C5E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7CE8C79-2AA1-50E1-28F4-5A9DDDBD4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E3DFC19-E1C5-A475-B6E8-0558522C5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EAE1722-DC19-2510-6E8D-9285A83F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329DE4-DA17-7912-1623-0C9476082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49BAF3A-E340-A7A1-80EC-94E855CA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15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DD719C5-B618-8EDF-7466-CC496818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E8567C-FC06-65A9-7597-8227B301D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A77E2E4-C1FB-0153-899D-62F45B27D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0D5FC-7FDA-4C69-933C-9F75C51F3097}" type="datetimeFigureOut">
              <a:rPr lang="ko-KR" altLang="en-US" smtClean="0"/>
              <a:t>2024-07-18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4F43A5A-15A9-CF7D-9685-AC02E2D9F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80936E-CFE8-84D0-AB7C-EFB9189B5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D02DA-03D2-4F65-887F-193EC875D5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347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5EA28E63-F8AF-03C1-703D-BDC822E9364C}"/>
              </a:ext>
            </a:extLst>
          </p:cNvPr>
          <p:cNvGrpSpPr/>
          <p:nvPr/>
        </p:nvGrpSpPr>
        <p:grpSpPr>
          <a:xfrm>
            <a:off x="-560231" y="2685512"/>
            <a:ext cx="12434731" cy="4313903"/>
            <a:chOff x="4271962" y="2971800"/>
            <a:chExt cx="4695825" cy="1629093"/>
          </a:xfrm>
          <a:solidFill>
            <a:srgbClr val="FFFFFF">
              <a:alpha val="10000"/>
            </a:srgbClr>
          </a:solidFill>
        </p:grpSpPr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id="{BF21AC3A-2AD9-7BFE-94C0-4E192B170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71962" y="2971800"/>
              <a:ext cx="3648075" cy="914400"/>
            </a:xfrm>
            <a:prstGeom prst="rect">
              <a:avLst/>
            </a:prstGeom>
          </p:spPr>
        </p:pic>
        <p:pic>
          <p:nvPicPr>
            <p:cNvPr id="15" name="그래픽 14">
              <a:extLst>
                <a:ext uri="{FF2B5EF4-FFF2-40B4-BE49-F238E27FC236}">
                  <a16:creationId xmlns:a16="http://schemas.microsoft.com/office/drawing/2014/main" id="{792DB42F-77D6-53CA-408F-59CD9F012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71962" y="3686493"/>
              <a:ext cx="4695825" cy="914400"/>
            </a:xfrm>
            <a:prstGeom prst="rect">
              <a:avLst/>
            </a:prstGeom>
          </p:spPr>
        </p:pic>
      </p:grpSp>
      <p:pic>
        <p:nvPicPr>
          <p:cNvPr id="3" name="그림 2" descr="장난감, 축적 모형, 기계, 실내이(가) 표시된 사진&#10;&#10;자동 생성된 설명">
            <a:extLst>
              <a:ext uri="{FF2B5EF4-FFF2-40B4-BE49-F238E27FC236}">
                <a16:creationId xmlns:a16="http://schemas.microsoft.com/office/drawing/2014/main" id="{E9C53C68-AC79-9E9D-90E3-22D6A11E30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8" t="13340" r="21890" b="13303"/>
          <a:stretch/>
        </p:blipFill>
        <p:spPr>
          <a:xfrm flipH="1">
            <a:off x="4381500" y="2143780"/>
            <a:ext cx="7937500" cy="5397246"/>
          </a:xfrm>
          <a:prstGeom prst="rect">
            <a:avLst/>
          </a:prstGeom>
        </p:spPr>
      </p:pic>
      <p:sp>
        <p:nvSpPr>
          <p:cNvPr id="2" name="그래픽 8">
            <a:extLst>
              <a:ext uri="{FF2B5EF4-FFF2-40B4-BE49-F238E27FC236}">
                <a16:creationId xmlns:a16="http://schemas.microsoft.com/office/drawing/2014/main" id="{E6A7D059-E1A0-6715-D50F-7D1631C8F587}"/>
              </a:ext>
            </a:extLst>
          </p:cNvPr>
          <p:cNvSpPr txBox="1"/>
          <p:nvPr/>
        </p:nvSpPr>
        <p:spPr>
          <a:xfrm>
            <a:off x="410363" y="425993"/>
            <a:ext cx="46987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7200" b="1" spc="0" baseline="0" dirty="0">
                <a:ln/>
                <a:solidFill>
                  <a:srgbClr val="47966B"/>
                </a:solidFill>
                <a:latin typeface="Arial"/>
                <a:cs typeface="Arial"/>
                <a:sym typeface="Arial"/>
                <a:rtl val="0"/>
              </a:rPr>
              <a:t>Ult</a:t>
            </a:r>
            <a:r>
              <a:rPr lang="en-US" altLang="ko-KR" sz="7200" b="1" spc="0" baseline="0" dirty="0">
                <a:ln/>
                <a:solidFill>
                  <a:srgbClr val="47966B"/>
                </a:solidFill>
                <a:latin typeface="Arial"/>
                <a:cs typeface="Arial"/>
                <a:sym typeface="Arial"/>
                <a:rtl val="0"/>
              </a:rPr>
              <a:t>rasonic</a:t>
            </a:r>
            <a:endParaRPr lang="ko-KR" altLang="en-US" sz="7200" b="1" spc="0" baseline="0" dirty="0">
              <a:ln/>
              <a:solidFill>
                <a:srgbClr val="47966B"/>
              </a:solidFill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19" name="그래픽 18">
            <a:extLst>
              <a:ext uri="{FF2B5EF4-FFF2-40B4-BE49-F238E27FC236}">
                <a16:creationId xmlns:a16="http://schemas.microsoft.com/office/drawing/2014/main" id="{B6E4FDE6-0546-9BA8-B012-9EEEA17DA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1803" y="2672567"/>
            <a:ext cx="3619500" cy="552450"/>
          </a:xfrm>
          <a:prstGeom prst="rect">
            <a:avLst/>
          </a:prstGeom>
        </p:spPr>
      </p:pic>
      <p:sp>
        <p:nvSpPr>
          <p:cNvPr id="6" name="그래픽 8">
            <a:extLst>
              <a:ext uri="{FF2B5EF4-FFF2-40B4-BE49-F238E27FC236}">
                <a16:creationId xmlns:a16="http://schemas.microsoft.com/office/drawing/2014/main" id="{B03C6C53-8A7F-EA36-2DDC-54DC15D254C9}"/>
              </a:ext>
            </a:extLst>
          </p:cNvPr>
          <p:cNvSpPr txBox="1"/>
          <p:nvPr/>
        </p:nvSpPr>
        <p:spPr>
          <a:xfrm>
            <a:off x="410363" y="1332436"/>
            <a:ext cx="6237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7200" b="1" dirty="0">
                <a:ln/>
                <a:solidFill>
                  <a:srgbClr val="47966B"/>
                </a:solidFill>
                <a:latin typeface="Arial"/>
                <a:cs typeface="Arial"/>
                <a:sym typeface="Arial"/>
                <a:rtl val="0"/>
              </a:rPr>
              <a:t>Clean System</a:t>
            </a:r>
            <a:endParaRPr lang="ko-KR" altLang="en-US" sz="7200" b="1" spc="0" baseline="0" dirty="0">
              <a:ln/>
              <a:solidFill>
                <a:srgbClr val="47966B"/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015473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F1AF274-07D6-AEE3-D4B1-7E54453272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3" y="72361"/>
            <a:ext cx="6745237" cy="914400"/>
          </a:xfrm>
        </p:spPr>
        <p:txBody>
          <a:bodyPr/>
          <a:lstStyle/>
          <a:p>
            <a:r>
              <a:rPr lang="ko-KR" altLang="en-US" dirty="0"/>
              <a:t>기계</a:t>
            </a:r>
            <a:r>
              <a:rPr lang="en-US" altLang="ko-KR" dirty="0"/>
              <a:t> </a:t>
            </a:r>
            <a:r>
              <a:rPr lang="ko-KR" altLang="en-US" dirty="0"/>
              <a:t>판매 및 임대</a:t>
            </a:r>
            <a:r>
              <a:rPr lang="en-US" altLang="ko-KR" sz="1800" b="0" dirty="0">
                <a:latin typeface="+mn-ea"/>
              </a:rPr>
              <a:t>_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세척기 세부사항 및</a:t>
            </a:r>
            <a:r>
              <a:rPr lang="en-US" altLang="ko-KR" sz="1800" b="0" dirty="0">
                <a:latin typeface="+mn-ea"/>
                <a:cs typeface="Pretendard Medium" panose="02000603000000020004" pitchFamily="50" charset="-127"/>
              </a:rPr>
              <a:t> 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가격</a:t>
            </a:r>
          </a:p>
        </p:txBody>
      </p:sp>
      <p:graphicFrame>
        <p:nvGraphicFramePr>
          <p:cNvPr id="4" name="표 11">
            <a:extLst>
              <a:ext uri="{FF2B5EF4-FFF2-40B4-BE49-F238E27FC236}">
                <a16:creationId xmlns:a16="http://schemas.microsoft.com/office/drawing/2014/main" id="{6DA019FD-BFA7-90D4-074D-E10219568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433121"/>
              </p:ext>
            </p:extLst>
          </p:nvPr>
        </p:nvGraphicFramePr>
        <p:xfrm>
          <a:off x="1002245" y="1903601"/>
          <a:ext cx="10187509" cy="4019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681">
                  <a:extLst>
                    <a:ext uri="{9D8B030D-6E8A-4147-A177-3AD203B41FA5}">
                      <a16:colId xmlns:a16="http://schemas.microsoft.com/office/drawing/2014/main" val="2549466236"/>
                    </a:ext>
                  </a:extLst>
                </a:gridCol>
                <a:gridCol w="2124457">
                  <a:extLst>
                    <a:ext uri="{9D8B030D-6E8A-4147-A177-3AD203B41FA5}">
                      <a16:colId xmlns:a16="http://schemas.microsoft.com/office/drawing/2014/main" val="1473991846"/>
                    </a:ext>
                  </a:extLst>
                </a:gridCol>
                <a:gridCol w="2124457">
                  <a:extLst>
                    <a:ext uri="{9D8B030D-6E8A-4147-A177-3AD203B41FA5}">
                      <a16:colId xmlns:a16="http://schemas.microsoft.com/office/drawing/2014/main" val="1396656816"/>
                    </a:ext>
                  </a:extLst>
                </a:gridCol>
                <a:gridCol w="2124457">
                  <a:extLst>
                    <a:ext uri="{9D8B030D-6E8A-4147-A177-3AD203B41FA5}">
                      <a16:colId xmlns:a16="http://schemas.microsoft.com/office/drawing/2014/main" val="1736592881"/>
                    </a:ext>
                  </a:extLst>
                </a:gridCol>
                <a:gridCol w="2124457">
                  <a:extLst>
                    <a:ext uri="{9D8B030D-6E8A-4147-A177-3AD203B41FA5}">
                      <a16:colId xmlns:a16="http://schemas.microsoft.com/office/drawing/2014/main" val="3102545840"/>
                    </a:ext>
                  </a:extLst>
                </a:gridCol>
              </a:tblGrid>
              <a:tr h="674499"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bg1"/>
                        </a:solidFill>
                        <a:latin typeface="Pretendard SemiBold" panose="02000703000000020004" pitchFamily="50" charset="-127"/>
                        <a:ea typeface="Pretendard SemiBold" panose="02000703000000020004" pitchFamily="50" charset="-127"/>
                        <a:cs typeface="Pretendard SemiBold" panose="020007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96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초음파 세척기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96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수압 세척기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96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초음파</a:t>
                      </a: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+</a:t>
                      </a:r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수압 세척기</a:t>
                      </a:r>
                      <a:endParaRPr lang="en-US" altLang="ko-KR" sz="1600" b="1" dirty="0">
                        <a:solidFill>
                          <a:schemeClr val="bg1"/>
                        </a:solidFill>
                        <a:latin typeface="Pretendard SemiBold" panose="02000703000000020004" pitchFamily="50" charset="-127"/>
                        <a:ea typeface="Pretendard SemiBold" panose="02000703000000020004" pitchFamily="50" charset="-127"/>
                        <a:cs typeface="Pretendard SemiBold" panose="020007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96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초음파</a:t>
                      </a: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+</a:t>
                      </a:r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수압세척기</a:t>
                      </a:r>
                      <a:br>
                        <a:rPr lang="en-US" altLang="ko-KR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</a:b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+</a:t>
                      </a:r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살균기</a:t>
                      </a: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+</a:t>
                      </a:r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건조기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96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653196"/>
                  </a:ext>
                </a:extLst>
              </a:tr>
              <a:tr h="557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W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2,600mm</a:t>
                      </a:r>
                      <a:endParaRPr lang="ko-KR" altLang="en-US" dirty="0"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2,400mm</a:t>
                      </a:r>
                      <a:endParaRPr lang="ko-KR" altLang="en-US" dirty="0"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7,560m</a:t>
                      </a:r>
                      <a:endParaRPr lang="ko-KR" altLang="en-US" dirty="0"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14,600mm</a:t>
                      </a:r>
                      <a:endParaRPr lang="ko-KR" altLang="en-US" dirty="0"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2590212"/>
                  </a:ext>
                </a:extLst>
              </a:tr>
              <a:tr h="557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D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2,200mm</a:t>
                      </a:r>
                      <a:endParaRPr lang="ko-KR" altLang="en-US" dirty="0"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2,200mm</a:t>
                      </a:r>
                      <a:endParaRPr lang="ko-KR" altLang="en-US" dirty="0"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2,200mm</a:t>
                      </a:r>
                      <a:endParaRPr lang="ko-KR" altLang="en-US" dirty="0"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2,200mm</a:t>
                      </a:r>
                      <a:endParaRPr lang="ko-KR" altLang="en-US" dirty="0"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09208"/>
                  </a:ext>
                </a:extLst>
              </a:tr>
              <a:tr h="557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H(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수조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1,200mm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1,200mm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1,200mm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1,200mm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242873"/>
                  </a:ext>
                </a:extLst>
              </a:tr>
              <a:tr h="557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H(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컨베이어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1,700mm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1,700mm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1,700mm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1,700mm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80413"/>
                  </a:ext>
                </a:extLst>
              </a:tr>
              <a:tr h="557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H(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케이스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2,350mm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2,350mm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2,350mm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2,350mm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retendard ExtraLight" panose="02000303000000020004" pitchFamily="50" charset="-127"/>
                        <a:ea typeface="Pretendard ExtraLight" panose="02000303000000020004" pitchFamily="50" charset="-127"/>
                        <a:cs typeface="Pretendard ExtraLight" panose="0200030300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08517"/>
                  </a:ext>
                </a:extLst>
              </a:tr>
              <a:tr h="557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가격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9,500</a:t>
                      </a:r>
                      <a:r>
                        <a:rPr lang="ko-KR" altLang="en-US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8,500</a:t>
                      </a:r>
                      <a:r>
                        <a:rPr lang="ko-KR" altLang="en-US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1</a:t>
                      </a:r>
                      <a:r>
                        <a:rPr lang="ko-KR" altLang="en-US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억 </a:t>
                      </a:r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7,500</a:t>
                      </a:r>
                      <a:r>
                        <a:rPr lang="ko-KR" altLang="en-US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2</a:t>
                      </a:r>
                      <a:r>
                        <a:rPr lang="ko-KR" altLang="en-US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억 </a:t>
                      </a:r>
                      <a:r>
                        <a:rPr lang="en-US" altLang="ko-KR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7,500</a:t>
                      </a:r>
                      <a:r>
                        <a:rPr lang="ko-KR" altLang="en-US" dirty="0">
                          <a:latin typeface="Pretendard ExtraLight" panose="02000303000000020004" pitchFamily="50" charset="-127"/>
                          <a:ea typeface="Pretendard ExtraLight" panose="02000303000000020004" pitchFamily="50" charset="-127"/>
                          <a:cs typeface="Pretendard ExtraLight" panose="02000303000000020004" pitchFamily="50" charset="-127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84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9560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47BAFF6-1CAE-CCA5-C957-65793754DC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4" y="72361"/>
            <a:ext cx="6755070" cy="914400"/>
          </a:xfrm>
        </p:spPr>
        <p:txBody>
          <a:bodyPr/>
          <a:lstStyle/>
          <a:p>
            <a:r>
              <a:rPr lang="ko-KR" altLang="en-US" dirty="0"/>
              <a:t>활성화 효과</a:t>
            </a:r>
            <a:r>
              <a:rPr lang="en-US" altLang="ko-KR" sz="1800" b="0" dirty="0">
                <a:latin typeface="+mn-ea"/>
              </a:rPr>
              <a:t>_</a:t>
            </a:r>
            <a:r>
              <a:rPr lang="ko-KR" altLang="en-US" sz="1800" b="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Pretendard Medium" panose="02000603000000020004" pitchFamily="50" charset="-127"/>
              </a:rPr>
              <a:t>국내 플라스틱 폐기물 현황 및 방향</a:t>
            </a:r>
            <a:endParaRPr lang="ko-KR" altLang="en-US" sz="1800" b="0" dirty="0">
              <a:latin typeface="+mn-ea"/>
              <a:cs typeface="Pretendard Medium" panose="02000603000000020004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1CF2DAE-E9E6-FAC9-FB63-ECD2599350CA}"/>
              </a:ext>
            </a:extLst>
          </p:cNvPr>
          <p:cNvGrpSpPr/>
          <p:nvPr/>
        </p:nvGrpSpPr>
        <p:grpSpPr>
          <a:xfrm>
            <a:off x="7180517" y="986761"/>
            <a:ext cx="4586512" cy="4624107"/>
            <a:chOff x="6299202" y="1108272"/>
            <a:chExt cx="5055632" cy="5097072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BAA025F-B746-D5D1-8743-E6ABDFCF0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602" b="6976"/>
            <a:stretch/>
          </p:blipFill>
          <p:spPr>
            <a:xfrm>
              <a:off x="7764698" y="1108272"/>
              <a:ext cx="3590136" cy="2548537"/>
            </a:xfrm>
            <a:prstGeom prst="rect">
              <a:avLst/>
            </a:prstGeom>
            <a:effectLst/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B1E712C6-CE43-3507-DBC3-472B7F546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9202" y="3656808"/>
              <a:ext cx="5055632" cy="2548536"/>
            </a:xfrm>
            <a:prstGeom prst="rect">
              <a:avLst/>
            </a:prstGeom>
            <a:effectLst/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DDD3E006-6D6F-2ABA-128A-C71CCDB52091}"/>
              </a:ext>
            </a:extLst>
          </p:cNvPr>
          <p:cNvGrpSpPr/>
          <p:nvPr/>
        </p:nvGrpSpPr>
        <p:grpSpPr>
          <a:xfrm>
            <a:off x="1248024" y="5844436"/>
            <a:ext cx="9695953" cy="708199"/>
            <a:chOff x="2781596" y="3023905"/>
            <a:chExt cx="8743815" cy="708199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0A5681E0-46DE-6FFD-17EA-F6E0B040F27B}"/>
                </a:ext>
              </a:extLst>
            </p:cNvPr>
            <p:cNvSpPr/>
            <p:nvPr/>
          </p:nvSpPr>
          <p:spPr>
            <a:xfrm>
              <a:off x="2781596" y="3023905"/>
              <a:ext cx="8743815" cy="708199"/>
            </a:xfrm>
            <a:prstGeom prst="roundRect">
              <a:avLst>
                <a:gd name="adj" fmla="val 5234"/>
              </a:avLst>
            </a:prstGeom>
            <a:solidFill>
              <a:srgbClr val="479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A0054D-5521-23FE-AFF9-282CC1498E23}"/>
                </a:ext>
              </a:extLst>
            </p:cNvPr>
            <p:cNvSpPr txBox="1"/>
            <p:nvPr/>
          </p:nvSpPr>
          <p:spPr>
            <a:xfrm>
              <a:off x="3307738" y="3193338"/>
              <a:ext cx="7691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Pretendard Variable SemiBold" panose="02000003000000020004" pitchFamily="2" charset="-127"/>
                  <a:ea typeface="Pretendard Variable SemiBold" panose="02000003000000020004" pitchFamily="2" charset="-127"/>
                  <a:cs typeface="Pretendard Variable SemiBold" panose="02000003000000020004" pitchFamily="2" charset="-127"/>
                </a:rPr>
                <a:t>본 시스템 활성화 시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Pretendard Variable SemiBold" panose="02000003000000020004" pitchFamily="2" charset="-127"/>
                  <a:ea typeface="Pretendard Variable SemiBold" panose="02000003000000020004" pitchFamily="2" charset="-127"/>
                  <a:cs typeface="Pretendard Variable SemiBold" panose="02000003000000020004" pitchFamily="2" charset="-127"/>
                </a:rPr>
                <a:t>, 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Pretendard Variable SemiBold" panose="02000003000000020004" pitchFamily="2" charset="-127"/>
                  <a:ea typeface="Pretendard Variable SemiBold" panose="02000003000000020004" pitchFamily="2" charset="-127"/>
                  <a:cs typeface="Pretendard Variable SemiBold" panose="02000003000000020004" pitchFamily="2" charset="-127"/>
                </a:rPr>
                <a:t>국내 자체적으로 폐플라스틱을 수입 없이 자체적으로 순환 가능</a:t>
              </a:r>
            </a:p>
          </p:txBody>
        </p: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7ACF0F48-2CAE-17BB-FB69-2A24F888042D}"/>
              </a:ext>
            </a:extLst>
          </p:cNvPr>
          <p:cNvSpPr/>
          <p:nvPr/>
        </p:nvSpPr>
        <p:spPr>
          <a:xfrm>
            <a:off x="635808" y="1821281"/>
            <a:ext cx="6351937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우리나라는 플라스틱 생산 부문에서는 세계 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4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위로 매우 높음</a:t>
            </a:r>
            <a:endParaRPr lang="en-US" altLang="ko-KR" sz="1700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endParaRPr lang="en-US" altLang="ko-KR" sz="1000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`18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년도 이후부터는 폐플라스틱 수입국으로 전환되었으나</a:t>
            </a:r>
            <a:b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700" spc="-3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바젤협약으로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`20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년부터 수입금지조치를 취하고 있음</a:t>
            </a:r>
            <a:endParaRPr lang="en-US" altLang="ko-KR" sz="1700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endParaRPr lang="en-US" altLang="ko-KR" sz="1000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폐플라스틱 별 재활용 현황은 주로 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PET(</a:t>
            </a:r>
            <a:r>
              <a:rPr lang="ko-KR" altLang="en-US" sz="1700" spc="-3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폴리에틸렌테레프탈레이트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와 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PE(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폴리에틸렌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 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계열의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품목 위주로 활성화되어 있음</a:t>
            </a:r>
            <a:endParaRPr lang="en-US" altLang="ko-KR" sz="1700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endParaRPr lang="en-US" altLang="ko-KR" sz="1000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올해 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월에 폐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PET 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재료를 활용하여 식품용기의 제조에</a:t>
            </a:r>
            <a:b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물리적 재생원료로 사용할 수 있도록 법 개정 고시</a:t>
            </a:r>
          </a:p>
        </p:txBody>
      </p:sp>
    </p:spTree>
    <p:extLst>
      <p:ext uri="{BB962C8B-B14F-4D97-AF65-F5344CB8AC3E}">
        <p14:creationId xmlns:p14="http://schemas.microsoft.com/office/powerpoint/2010/main" val="2633113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BF18F97-8DF4-84FD-D3C8-E7DC138227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4" y="72361"/>
            <a:ext cx="10648644" cy="914400"/>
          </a:xfrm>
        </p:spPr>
        <p:txBody>
          <a:bodyPr/>
          <a:lstStyle/>
          <a:p>
            <a:r>
              <a:rPr lang="ko-KR" altLang="en-US" dirty="0"/>
              <a:t>활성화 효과</a:t>
            </a:r>
            <a:r>
              <a:rPr lang="en-US" altLang="ko-KR" b="0" dirty="0"/>
              <a:t>_</a:t>
            </a:r>
            <a:r>
              <a:rPr lang="ko-KR" altLang="en-US" sz="1800" b="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Pretendard Medium" panose="02000603000000020004" pitchFamily="50" charset="-127"/>
              </a:rPr>
              <a:t>배달용기 리사이클링 시스템</a:t>
            </a:r>
            <a:r>
              <a:rPr lang="en-US" altLang="ko-KR" sz="1800" b="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Pretendard Medium" panose="02000603000000020004" pitchFamily="50" charset="-127"/>
              </a:rPr>
              <a:t> </a:t>
            </a:r>
            <a:r>
              <a:rPr lang="ko-KR" altLang="en-US" sz="1800" b="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Pretendard Medium" panose="02000603000000020004" pitchFamily="50" charset="-127"/>
              </a:rPr>
              <a:t>개발 시 기대효과</a:t>
            </a:r>
            <a:endParaRPr lang="ko-KR" altLang="en-US" sz="1800" b="0" dirty="0">
              <a:latin typeface="+mn-ea"/>
              <a:cs typeface="Pretendard Medium" panose="0200060300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0528A1-FB28-3351-4DDE-6B94FEF02AC4}"/>
              </a:ext>
            </a:extLst>
          </p:cNvPr>
          <p:cNvSpPr txBox="1"/>
          <p:nvPr/>
        </p:nvSpPr>
        <p:spPr>
          <a:xfrm>
            <a:off x="2958116" y="15978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038601A-CCBA-4185-1D33-D521BE7956D8}"/>
              </a:ext>
            </a:extLst>
          </p:cNvPr>
          <p:cNvSpPr/>
          <p:nvPr/>
        </p:nvSpPr>
        <p:spPr>
          <a:xfrm>
            <a:off x="1718027" y="1339336"/>
            <a:ext cx="8775609" cy="2549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개발하고자 하는 설비를 통해 용기를 색상별로 선별 및 세척하여 재활용이 가능한 고품질 재생원료를 추출할 수 있으며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이는 재활용 시스템의 효율성을 증대하고 재활용 가능한 자원의 회수율을 증가시킬 수 있습니다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</a:p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endParaRPr lang="en-US" altLang="ko-KR" sz="1700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본 시스템을 원활히 운영하기 위한 회수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설비운용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및 운반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납품 및 관리 등 다양한 분야의 인력이 필요하기 때문에 일자리 창출에도 좋은 전망을 기대할 수 있습니다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</a:p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endParaRPr lang="en-US" altLang="ko-KR" sz="1700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indent="-285750" fontAlgn="base">
              <a:spcBef>
                <a:spcPts val="200"/>
              </a:spcBef>
              <a:buFont typeface="Pretendard ExtraLight" panose="02000303000000020004" pitchFamily="50" charset="-127"/>
              <a:buChar char="–"/>
            </a:pP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음식물 배달로 인해 발생되는 쓰레기는 매일 평균 최소 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830</a:t>
            </a:r>
            <a:r>
              <a:rPr lang="ko-KR" altLang="en-US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만개 이상이며 이를 매립하고 소각하는 비용과 신설 매립지 및 소각장의 건설 비용을 확실히 절감할 수 있습니다</a:t>
            </a:r>
            <a:r>
              <a:rPr lang="en-US" altLang="ko-KR" sz="1700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  <a:endParaRPr lang="ko-KR" altLang="en-US" sz="1700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6" name="_x450068504">
            <a:extLst>
              <a:ext uri="{FF2B5EF4-FFF2-40B4-BE49-F238E27FC236}">
                <a16:creationId xmlns:a16="http://schemas.microsoft.com/office/drawing/2014/main" id="{21FF6EE9-4AA4-9744-3F39-CEEB42A67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8"/>
          <a:stretch>
            <a:fillRect/>
          </a:stretch>
        </p:blipFill>
        <p:spPr bwMode="auto">
          <a:xfrm>
            <a:off x="6826229" y="4086199"/>
            <a:ext cx="3667407" cy="24266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_x209581432">
            <a:extLst>
              <a:ext uri="{FF2B5EF4-FFF2-40B4-BE49-F238E27FC236}">
                <a16:creationId xmlns:a16="http://schemas.microsoft.com/office/drawing/2014/main" id="{1CE108E2-6A9B-A426-D756-7AD2F9F93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" b="5754"/>
          <a:stretch>
            <a:fillRect/>
          </a:stretch>
        </p:blipFill>
        <p:spPr bwMode="auto">
          <a:xfrm>
            <a:off x="1718027" y="4086199"/>
            <a:ext cx="4944493" cy="24266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555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A23D1A6F-8BC8-8BEA-22C6-158CB1D49D3E}"/>
              </a:ext>
            </a:extLst>
          </p:cNvPr>
          <p:cNvSpPr/>
          <p:nvPr/>
        </p:nvSpPr>
        <p:spPr>
          <a:xfrm>
            <a:off x="6083433" y="3640393"/>
            <a:ext cx="5460868" cy="2588583"/>
          </a:xfrm>
          <a:prstGeom prst="roundRect">
            <a:avLst>
              <a:gd name="adj" fmla="val 3884"/>
            </a:avLst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4CBB60B-410B-7D55-D888-374B8701C5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3" y="72361"/>
            <a:ext cx="7639973" cy="914400"/>
          </a:xfrm>
        </p:spPr>
        <p:txBody>
          <a:bodyPr/>
          <a:lstStyle/>
          <a:p>
            <a:r>
              <a:rPr lang="ko-KR" altLang="en-US" dirty="0"/>
              <a:t>활성화 효과</a:t>
            </a:r>
            <a:r>
              <a:rPr lang="en-US" altLang="ko-KR" sz="1800" b="0" dirty="0">
                <a:latin typeface="+mn-ea"/>
              </a:rPr>
              <a:t>_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폐플라스틱 활용한 </a:t>
            </a:r>
            <a:r>
              <a:rPr lang="en-US" altLang="ko-KR" sz="1800" b="0" dirty="0">
                <a:latin typeface="+mn-ea"/>
                <a:cs typeface="Pretendard Medium" panose="02000603000000020004" pitchFamily="50" charset="-127"/>
              </a:rPr>
              <a:t>‘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물리적 재생원료</a:t>
            </a:r>
            <a:r>
              <a:rPr lang="en-US" altLang="ko-KR" sz="1800" b="0" dirty="0">
                <a:latin typeface="+mn-ea"/>
                <a:cs typeface="Pretendard Medium" panose="02000603000000020004" pitchFamily="50" charset="-127"/>
              </a:rPr>
              <a:t>’</a:t>
            </a:r>
            <a:endParaRPr lang="ko-KR" altLang="en-US" sz="1800" b="0" dirty="0">
              <a:latin typeface="+mn-ea"/>
              <a:cs typeface="Pretendard Medium" panose="02000603000000020004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E820ED0-54B2-583D-D2F7-9DFB72B87553}"/>
              </a:ext>
            </a:extLst>
          </p:cNvPr>
          <p:cNvGrpSpPr/>
          <p:nvPr/>
        </p:nvGrpSpPr>
        <p:grpSpPr>
          <a:xfrm>
            <a:off x="436816" y="1421057"/>
            <a:ext cx="5671572" cy="3756540"/>
            <a:chOff x="314324" y="1137818"/>
            <a:chExt cx="5671572" cy="3756540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D96B185-BC76-712D-9936-6737F5C41E0F}"/>
                </a:ext>
              </a:extLst>
            </p:cNvPr>
            <p:cNvGrpSpPr/>
            <p:nvPr/>
          </p:nvGrpSpPr>
          <p:grpSpPr>
            <a:xfrm>
              <a:off x="314324" y="1137818"/>
              <a:ext cx="5671572" cy="3545528"/>
              <a:chOff x="2834809" y="2010302"/>
              <a:chExt cx="7144747" cy="4466469"/>
            </a:xfrm>
            <a:effectLst/>
          </p:grpSpPr>
          <p:pic>
            <p:nvPicPr>
              <p:cNvPr id="5" name="그림 4" descr="텍스트이(가) 표시된 사진&#10;&#10;자동 생성된 설명">
                <a:extLst>
                  <a:ext uri="{FF2B5EF4-FFF2-40B4-BE49-F238E27FC236}">
                    <a16:creationId xmlns:a16="http://schemas.microsoft.com/office/drawing/2014/main" id="{3B1D955A-0414-94FE-8C18-E1CEB086D3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4809" y="2418555"/>
                <a:ext cx="7144747" cy="4058216"/>
              </a:xfrm>
              <a:prstGeom prst="rect">
                <a:avLst/>
              </a:prstGeom>
            </p:spPr>
          </p:pic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F0BF2E43-F575-E565-BA94-92C4CD367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4809" y="2010302"/>
                <a:ext cx="7144747" cy="568696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EB4567-4317-9FF5-A56C-655AB8B44551}"/>
                </a:ext>
              </a:extLst>
            </p:cNvPr>
            <p:cNvSpPr txBox="1"/>
            <p:nvPr/>
          </p:nvSpPr>
          <p:spPr>
            <a:xfrm>
              <a:off x="411860" y="4617359"/>
              <a:ext cx="2894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00" kern="0" dirty="0">
                  <a:solidFill>
                    <a:srgbClr val="000000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출처</a:t>
              </a:r>
              <a:r>
                <a:rPr lang="en-US" altLang="ko-KR" sz="600" kern="0" dirty="0">
                  <a:solidFill>
                    <a:srgbClr val="000000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: </a:t>
              </a:r>
              <a:r>
                <a:rPr lang="ko-KR" altLang="en-US" sz="600" kern="0" dirty="0" err="1">
                  <a:solidFill>
                    <a:srgbClr val="000000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조민정</a:t>
              </a:r>
              <a:r>
                <a:rPr lang="ko-KR" altLang="en-US" sz="600" kern="0" dirty="0">
                  <a:solidFill>
                    <a:srgbClr val="000000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 기자 </a:t>
              </a:r>
              <a:r>
                <a:rPr lang="ko-KR" altLang="en-US" sz="600" i="0" dirty="0" err="1">
                  <a:solidFill>
                    <a:srgbClr val="000000"/>
                  </a:solidFill>
                  <a:effectLst/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폐페트병</a:t>
              </a:r>
              <a:r>
                <a:rPr lang="ko-KR" altLang="en-US" sz="600" i="0" dirty="0">
                  <a:solidFill>
                    <a:srgbClr val="000000"/>
                  </a:solidFill>
                  <a:effectLst/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 </a:t>
              </a:r>
              <a:r>
                <a:rPr lang="en-US" altLang="ko-KR" sz="600" i="0" dirty="0">
                  <a:solidFill>
                    <a:srgbClr val="000000"/>
                  </a:solidFill>
                  <a:effectLst/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'</a:t>
              </a:r>
              <a:r>
                <a:rPr lang="ko-KR" altLang="en-US" sz="600" i="0" dirty="0">
                  <a:solidFill>
                    <a:srgbClr val="000000"/>
                  </a:solidFill>
                  <a:effectLst/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물리적 재생원료</a:t>
              </a:r>
              <a:r>
                <a:rPr lang="en-US" altLang="ko-KR" sz="600" i="0" dirty="0">
                  <a:solidFill>
                    <a:srgbClr val="000000"/>
                  </a:solidFill>
                  <a:effectLst/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' </a:t>
              </a:r>
              <a:r>
                <a:rPr lang="ko-KR" altLang="en-US" sz="600" i="0" dirty="0">
                  <a:solidFill>
                    <a:srgbClr val="000000"/>
                  </a:solidFill>
                  <a:effectLst/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최초 인정</a:t>
              </a:r>
              <a:r>
                <a:rPr lang="en-US" altLang="ko-KR" sz="600" i="0" dirty="0">
                  <a:solidFill>
                    <a:srgbClr val="000000"/>
                  </a:solidFill>
                  <a:effectLst/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…</a:t>
              </a:r>
              <a:r>
                <a:rPr lang="ko-KR" altLang="en-US" sz="600" i="0" dirty="0">
                  <a:solidFill>
                    <a:srgbClr val="000000"/>
                  </a:solidFill>
                  <a:effectLst/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재활용 활성화 기대</a:t>
              </a:r>
              <a:endParaRPr lang="ko-KR" altLang="en-US" sz="800" i="0" dirty="0">
                <a:solidFill>
                  <a:srgbClr val="000000"/>
                </a:solidFill>
                <a:effectLst/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</a:endParaRPr>
            </a:p>
            <a:p>
              <a:r>
                <a:rPr lang="ko-KR" altLang="en-US" sz="600" dirty="0">
                  <a:solidFill>
                    <a:srgbClr val="111111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연합뉴스</a:t>
              </a:r>
              <a:r>
                <a:rPr lang="en-US" altLang="ko-KR" sz="600" b="0" i="0" dirty="0">
                  <a:solidFill>
                    <a:srgbClr val="111111"/>
                  </a:solidFill>
                  <a:effectLst/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, https://www.yna.co.kr/view/AKR20230117066600530?input=1195m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1DA8D8B-F9E9-9264-BE4B-BE4D8E0FBDDC}"/>
              </a:ext>
            </a:extLst>
          </p:cNvPr>
          <p:cNvGrpSpPr/>
          <p:nvPr/>
        </p:nvGrpSpPr>
        <p:grpSpPr>
          <a:xfrm>
            <a:off x="5985896" y="1429532"/>
            <a:ext cx="5671573" cy="1725572"/>
            <a:chOff x="1649888" y="5845474"/>
            <a:chExt cx="5671573" cy="1725572"/>
          </a:xfrm>
        </p:grpSpPr>
        <p:pic>
          <p:nvPicPr>
            <p:cNvPr id="7" name="그림 6" descr="테이블이(가) 표시된 사진&#10;&#10;자동 생성된 설명">
              <a:extLst>
                <a:ext uri="{FF2B5EF4-FFF2-40B4-BE49-F238E27FC236}">
                  <a16:creationId xmlns:a16="http://schemas.microsoft.com/office/drawing/2014/main" id="{31479686-78CB-F89F-F445-3F9D03184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889" y="5845474"/>
              <a:ext cx="5671572" cy="1468393"/>
            </a:xfrm>
            <a:prstGeom prst="rect">
              <a:avLst/>
            </a:prstGeom>
            <a:effec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ED6CDD-79D7-1B56-879E-91D6E0589CB1}"/>
                </a:ext>
              </a:extLst>
            </p:cNvPr>
            <p:cNvSpPr txBox="1"/>
            <p:nvPr/>
          </p:nvSpPr>
          <p:spPr>
            <a:xfrm>
              <a:off x="1649888" y="7386380"/>
              <a:ext cx="388413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00" kern="0" dirty="0">
                  <a:solidFill>
                    <a:srgbClr val="000000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출처</a:t>
              </a:r>
              <a:r>
                <a:rPr lang="en-US" altLang="ko-KR" sz="600" kern="0" dirty="0">
                  <a:solidFill>
                    <a:srgbClr val="000000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: </a:t>
              </a:r>
              <a:r>
                <a:rPr lang="ko-KR" altLang="en-US" sz="600" kern="0" dirty="0">
                  <a:solidFill>
                    <a:srgbClr val="000000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환경부</a:t>
              </a:r>
              <a:r>
                <a:rPr lang="en-US" altLang="ko-KR" sz="600" kern="0" dirty="0">
                  <a:solidFill>
                    <a:srgbClr val="000000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</a:rPr>
                <a:t>, http://www.me.go.kr/home/web/board/read.do?boardMasterId=1&amp;boardId=1510130&amp;menuId=10525</a:t>
              </a:r>
              <a:endParaRPr lang="en-US" altLang="ko-KR" sz="600" b="0" i="0" dirty="0">
                <a:solidFill>
                  <a:srgbClr val="111111"/>
                </a:solidFill>
                <a:effectLst/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20CAF0A-5FFA-DEF6-0DA1-EEB7213095B6}"/>
              </a:ext>
            </a:extLst>
          </p:cNvPr>
          <p:cNvSpPr txBox="1"/>
          <p:nvPr/>
        </p:nvSpPr>
        <p:spPr>
          <a:xfrm>
            <a:off x="6083432" y="3984152"/>
            <a:ext cx="54608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폐플라스틱을 활용한 재생원료로 용기 생산</a:t>
            </a:r>
            <a:endParaRPr lang="en-US" altLang="ko-KR" sz="16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endParaRPr lang="en-US" altLang="ko-KR" sz="16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endParaRPr lang="en-US" altLang="ko-KR" sz="16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sz="16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상대적 단가 우위를 </a:t>
            </a:r>
            <a:r>
              <a:rPr lang="ko-KR" altLang="en-US" sz="1600" dirty="0" err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전략화하여</a:t>
            </a:r>
            <a:r>
              <a:rPr lang="ko-KR" altLang="en-US" sz="16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기존 판매망을 보유하고 있는 업체에 공급</a:t>
            </a:r>
            <a:endParaRPr lang="en-US" altLang="ko-KR" sz="16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endParaRPr lang="en-US" altLang="ko-KR" sz="16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ko-KR" sz="16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PCR </a:t>
            </a:r>
            <a:r>
              <a:rPr lang="ko-KR" altLang="en-US" sz="16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장점을 부각하여 각 지자체에 공급</a:t>
            </a:r>
            <a:endParaRPr lang="en-US" altLang="ko-KR" sz="16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r>
              <a:rPr lang="ko-KR" altLang="en-US" sz="16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1910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B8A692A0-CC40-9A99-5FD3-064BE977BAF3}"/>
              </a:ext>
            </a:extLst>
          </p:cNvPr>
          <p:cNvSpPr/>
          <p:nvPr/>
        </p:nvSpPr>
        <p:spPr>
          <a:xfrm>
            <a:off x="83408" y="4703169"/>
            <a:ext cx="12010766" cy="1786121"/>
          </a:xfrm>
          <a:prstGeom prst="roundRect">
            <a:avLst>
              <a:gd name="adj" fmla="val 8300"/>
            </a:avLst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F24E824-1BB1-0799-B790-90F4F781C9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향후 계획</a:t>
            </a:r>
            <a:r>
              <a:rPr lang="en-US" altLang="ko-KR" b="0" dirty="0"/>
              <a:t>_</a:t>
            </a:r>
            <a:r>
              <a:rPr lang="ko-KR" altLang="en-US" sz="1800" b="0" dirty="0"/>
              <a:t>사업화 전략 초기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4E4840F-762D-C8B6-9A29-257BB65BD1A3}"/>
              </a:ext>
            </a:extLst>
          </p:cNvPr>
          <p:cNvGrpSpPr/>
          <p:nvPr/>
        </p:nvGrpSpPr>
        <p:grpSpPr>
          <a:xfrm>
            <a:off x="478887" y="4858248"/>
            <a:ext cx="11219808" cy="1477535"/>
            <a:chOff x="1182255" y="4787640"/>
            <a:chExt cx="9827488" cy="14775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4E7D67-61D9-225A-7715-A123F0ADC20F}"/>
                </a:ext>
              </a:extLst>
            </p:cNvPr>
            <p:cNvSpPr txBox="1"/>
            <p:nvPr/>
          </p:nvSpPr>
          <p:spPr>
            <a:xfrm>
              <a:off x="1363845" y="4787640"/>
              <a:ext cx="9464309" cy="41126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fontAlgn="base" latinLnBrk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tabLst>
                  <a:tab pos="334010" algn="l"/>
                </a:tabLst>
              </a:pPr>
              <a:r>
                <a:rPr lang="ko-KR" altLang="en-US" sz="1500" kern="0" spc="0" dirty="0">
                  <a:solidFill>
                    <a:srgbClr val="0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타 도심들과 경계가 확실한 신도시들을 위주로 공략하여</a:t>
              </a:r>
              <a:r>
                <a:rPr lang="en-US" altLang="ko-KR" sz="1500" kern="0" spc="0" dirty="0">
                  <a:solidFill>
                    <a:srgbClr val="0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500" kern="0" spc="0" dirty="0">
                  <a:solidFill>
                    <a:srgbClr val="0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적은 초기 비용으로도 최대한의 효과를 기대할 수 있도록 전략수립</a:t>
              </a:r>
              <a:endParaRPr lang="en-US" altLang="ko-KR" sz="15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F7EEEA-FCFB-8092-E4D5-D4BA8BE2546F}"/>
                </a:ext>
              </a:extLst>
            </p:cNvPr>
            <p:cNvSpPr txBox="1"/>
            <p:nvPr/>
          </p:nvSpPr>
          <p:spPr>
            <a:xfrm>
              <a:off x="1182255" y="5330635"/>
              <a:ext cx="9827488" cy="4144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fontAlgn="base" latinLnBrk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tabLst>
                  <a:tab pos="334010" algn="l"/>
                </a:tabLst>
              </a:pPr>
              <a:r>
                <a:rPr lang="ko-KR" altLang="en-US" sz="1500" kern="0" spc="0" dirty="0">
                  <a:solidFill>
                    <a:srgbClr val="0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당사에서는 본 </a:t>
              </a:r>
              <a:r>
                <a:rPr lang="en-US" altLang="ko-KR" sz="1500" kern="0" spc="0" dirty="0">
                  <a:solidFill>
                    <a:srgbClr val="0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PCR </a:t>
              </a:r>
              <a:r>
                <a:rPr lang="ko-KR" altLang="en-US" sz="1500" kern="0" spc="0" dirty="0">
                  <a:solidFill>
                    <a:srgbClr val="0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시스템을 지자체와의 협업을 하고자 인천광역시 자원순환과와 미팅을 진행했고</a:t>
              </a:r>
              <a:r>
                <a:rPr lang="en-US" altLang="ko-KR" sz="1500" kern="0" dirty="0">
                  <a:solidFill>
                    <a:srgbClr val="000000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  <a:r>
                <a:rPr lang="ko-KR" altLang="en-US" sz="1500" kern="0" dirty="0">
                  <a:solidFill>
                    <a:srgbClr val="000000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현재 긍정적인 답변을 받음</a:t>
              </a:r>
              <a:endParaRPr lang="ko-KR" altLang="en-US" sz="15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FC4F37-6B64-6963-BD1C-4554C48CDE60}"/>
                </a:ext>
              </a:extLst>
            </p:cNvPr>
            <p:cNvSpPr txBox="1"/>
            <p:nvPr/>
          </p:nvSpPr>
          <p:spPr>
            <a:xfrm>
              <a:off x="2174698" y="5850766"/>
              <a:ext cx="7842602" cy="4144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fontAlgn="base" latinLnBrk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tabLst>
                  <a:tab pos="334010" algn="l"/>
                </a:tabLst>
              </a:pPr>
              <a:r>
                <a:rPr lang="ko-KR" altLang="en-US" sz="1500" kern="0" spc="0" dirty="0">
                  <a:solidFill>
                    <a:srgbClr val="0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약 </a:t>
              </a:r>
              <a:r>
                <a:rPr lang="en-US" altLang="ko-KR" sz="1500" kern="0" spc="0" dirty="0">
                  <a:solidFill>
                    <a:srgbClr val="0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300</a:t>
              </a:r>
              <a:r>
                <a:rPr lang="ko-KR" altLang="en-US" sz="1500" kern="0" spc="0" dirty="0">
                  <a:solidFill>
                    <a:srgbClr val="0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만 명의 시민이 거주하는 인천광역시에서 시범 사업이 진행될 경우 큰 효과를 가질 것으로 예상</a:t>
              </a:r>
            </a:p>
          </p:txBody>
        </p:sp>
      </p:grpSp>
      <p:pic>
        <p:nvPicPr>
          <p:cNvPr id="8" name="_x347941240">
            <a:extLst>
              <a:ext uri="{FF2B5EF4-FFF2-40B4-BE49-F238E27FC236}">
                <a16:creationId xmlns:a16="http://schemas.microsoft.com/office/drawing/2014/main" id="{540D9D92-AD0E-3E9F-8281-8B0ACA2D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861" y="1566404"/>
            <a:ext cx="4561975" cy="28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F5542CCB-A769-06EA-6618-59907938F5F4}"/>
              </a:ext>
            </a:extLst>
          </p:cNvPr>
          <p:cNvGrpSpPr/>
          <p:nvPr/>
        </p:nvGrpSpPr>
        <p:grpSpPr>
          <a:xfrm>
            <a:off x="6736673" y="1901933"/>
            <a:ext cx="4025461" cy="2196885"/>
            <a:chOff x="2174698" y="1556636"/>
            <a:chExt cx="4025461" cy="21968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5645A4-CF1A-D90C-C25C-3243012C540A}"/>
                </a:ext>
              </a:extLst>
            </p:cNvPr>
            <p:cNvSpPr txBox="1"/>
            <p:nvPr/>
          </p:nvSpPr>
          <p:spPr>
            <a:xfrm>
              <a:off x="2174698" y="1556636"/>
              <a:ext cx="2940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신도시 계획에 포함해 인프라화</a:t>
              </a:r>
              <a:endParaRPr lang="en-US" altLang="ko-KR" sz="2000" spc="-15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(</a:t>
              </a:r>
              <a:r>
                <a:rPr lang="ko-KR" altLang="en-US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교산</a:t>
              </a:r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위례</a:t>
              </a:r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김포한강</a:t>
              </a:r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미사 지구 등</a:t>
              </a:r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BEF861-65AF-5333-757E-95A8E4B887C8}"/>
                </a:ext>
              </a:extLst>
            </p:cNvPr>
            <p:cNvSpPr txBox="1"/>
            <p:nvPr/>
          </p:nvSpPr>
          <p:spPr>
            <a:xfrm>
              <a:off x="2174698" y="2362691"/>
              <a:ext cx="40254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정부 지자체와의 긍정적 협의 진행중</a:t>
              </a:r>
              <a:endParaRPr lang="en-US" altLang="ko-KR" sz="2000" spc="-15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(2022</a:t>
              </a:r>
              <a:r>
                <a:rPr lang="ko-KR" altLang="en-US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년</a:t>
              </a:r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9529DE-D784-17C3-BBD9-67D05A9C9526}"/>
                </a:ext>
              </a:extLst>
            </p:cNvPr>
            <p:cNvSpPr txBox="1"/>
            <p:nvPr/>
          </p:nvSpPr>
          <p:spPr>
            <a:xfrm>
              <a:off x="2174698" y="3168746"/>
              <a:ext cx="30989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인천광역시 시범서비스를 준비중</a:t>
              </a:r>
              <a:endParaRPr lang="en-US" altLang="ko-KR" sz="2000" spc="-15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(2023</a:t>
              </a:r>
              <a:r>
                <a:rPr lang="ko-KR" altLang="en-US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년</a:t>
              </a:r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792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B3214D22-21A7-7899-6A42-C71C3132E007}"/>
              </a:ext>
            </a:extLst>
          </p:cNvPr>
          <p:cNvSpPr/>
          <p:nvPr/>
        </p:nvSpPr>
        <p:spPr>
          <a:xfrm>
            <a:off x="2012950" y="1235320"/>
            <a:ext cx="3924300" cy="2655901"/>
          </a:xfrm>
          <a:prstGeom prst="roundRect">
            <a:avLst>
              <a:gd name="adj" fmla="val 7108"/>
            </a:avLst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AB435DAB-18DD-09E9-9FEB-8B5BBACCC00A}"/>
              </a:ext>
            </a:extLst>
          </p:cNvPr>
          <p:cNvSpPr/>
          <p:nvPr/>
        </p:nvSpPr>
        <p:spPr>
          <a:xfrm>
            <a:off x="160635" y="4070554"/>
            <a:ext cx="11862487" cy="2543139"/>
          </a:xfrm>
          <a:prstGeom prst="roundRect">
            <a:avLst>
              <a:gd name="adj" fmla="val 8300"/>
            </a:avLst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F24E824-1BB1-0799-B790-90F4F781C9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향후 계획</a:t>
            </a:r>
            <a:r>
              <a:rPr lang="en-US" altLang="ko-KR" b="0" dirty="0"/>
              <a:t>_</a:t>
            </a:r>
            <a:r>
              <a:rPr lang="ko-KR" altLang="en-US" sz="1800" b="0" dirty="0"/>
              <a:t>사업화 전략 중기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33C5C-D86A-A70D-B42D-CE8711FF3A0F}"/>
              </a:ext>
            </a:extLst>
          </p:cNvPr>
          <p:cNvSpPr txBox="1"/>
          <p:nvPr/>
        </p:nvSpPr>
        <p:spPr>
          <a:xfrm>
            <a:off x="228596" y="4270567"/>
            <a:ext cx="11679195" cy="122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Pretendard" panose="02000503000000020004" pitchFamily="50" charset="-127"/>
              <a:buChar char="⁃"/>
              <a:tabLst>
                <a:tab pos="334010" algn="l"/>
              </a:tabLst>
            </a:pP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정부와 배달 어플리케이션 기업</a:t>
            </a:r>
            <a:r>
              <a:rPr lang="en-US" altLang="ko-KR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(</a:t>
            </a: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배달의 민족</a:t>
            </a:r>
            <a:r>
              <a:rPr lang="en-US" altLang="ko-KR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, </a:t>
            </a: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배달 특급 등</a:t>
            </a:r>
            <a:r>
              <a:rPr lang="en-US" altLang="ko-KR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)</a:t>
            </a:r>
            <a:r>
              <a:rPr lang="ko-KR" altLang="en-US" sz="1700" kern="0" spc="-15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과</a:t>
            </a: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협업하여 시범사업을 진행하고 해당 사업을 통해 당사의 서비스를 전국에 홍보하고 나아가 세계적인 홍보 계획하고 있으며</a:t>
            </a:r>
            <a:r>
              <a:rPr lang="en-US" altLang="ko-KR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또한 시범사업의 결과를 통해 정부 부처</a:t>
            </a:r>
            <a:r>
              <a:rPr lang="en-US" altLang="ko-KR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(</a:t>
            </a: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환경부</a:t>
            </a:r>
            <a:r>
              <a:rPr lang="en-US" altLang="ko-KR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, </a:t>
            </a: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기획재정부 등</a:t>
            </a:r>
            <a:r>
              <a:rPr lang="en-US" altLang="ko-KR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)</a:t>
            </a: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와의 협의를 통하여 전국으로 인프라를 확충하여 사업의 범위 확대 계획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3D3EE8-F090-D3D5-3E5A-A2F0B4BC2E7A}"/>
              </a:ext>
            </a:extLst>
          </p:cNvPr>
          <p:cNvSpPr txBox="1"/>
          <p:nvPr/>
        </p:nvSpPr>
        <p:spPr>
          <a:xfrm>
            <a:off x="228596" y="5555650"/>
            <a:ext cx="11679195" cy="83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Pretendard" panose="02000503000000020004" pitchFamily="50" charset="-127"/>
              <a:buChar char="⁃"/>
              <a:tabLst>
                <a:tab pos="334010" algn="l"/>
              </a:tabLst>
            </a:pP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일회용품을 대량으로 사용하는 장례서비스를 </a:t>
            </a:r>
            <a:r>
              <a:rPr lang="ko-KR" altLang="en-US" sz="1700" kern="0" spc="-150" dirty="0">
                <a:solidFill>
                  <a:srgbClr val="000000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타겟층으로 설정해</a:t>
            </a:r>
            <a:r>
              <a:rPr lang="en-US" altLang="ko-KR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검사</a:t>
            </a:r>
            <a:r>
              <a:rPr lang="en-US" altLang="ko-KR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, </a:t>
            </a: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판사</a:t>
            </a:r>
            <a:r>
              <a:rPr lang="en-US" altLang="ko-KR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, </a:t>
            </a: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경찰 등의 공무원들의 부고를 대상으로 운영하는 공무원 상조회와의 협의를 통해</a:t>
            </a:r>
            <a:r>
              <a:rPr lang="en-US" altLang="ko-KR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1700" kern="0" spc="-150" dirty="0">
                <a:solidFill>
                  <a:srgbClr val="000000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사업을 확장해 나아갈 계획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A25839C6-2050-98C5-00BF-C387BBCE088F}"/>
              </a:ext>
            </a:extLst>
          </p:cNvPr>
          <p:cNvGrpSpPr/>
          <p:nvPr/>
        </p:nvGrpSpPr>
        <p:grpSpPr>
          <a:xfrm>
            <a:off x="6052563" y="1581544"/>
            <a:ext cx="4079963" cy="2036499"/>
            <a:chOff x="6052563" y="1701051"/>
            <a:chExt cx="4079963" cy="20364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D064EC-BB83-1C83-42A0-663EA35CD52F}"/>
                </a:ext>
              </a:extLst>
            </p:cNvPr>
            <p:cNvSpPr txBox="1"/>
            <p:nvPr/>
          </p:nvSpPr>
          <p:spPr>
            <a:xfrm>
              <a:off x="6052563" y="1701051"/>
              <a:ext cx="40799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배달 플랫폼과 협업을 통한 탄소 저감 시스템</a:t>
              </a:r>
              <a:endParaRPr lang="en-US" altLang="ko-KR" sz="2000" spc="-15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(</a:t>
              </a:r>
              <a:r>
                <a:rPr lang="ko-KR" altLang="en-US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배달의 민족</a:t>
              </a:r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배달 특급 등</a:t>
              </a:r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5A2EB1-52B4-88C4-E07D-8CBA426416C8}"/>
                </a:ext>
              </a:extLst>
            </p:cNvPr>
            <p:cNvSpPr txBox="1"/>
            <p:nvPr/>
          </p:nvSpPr>
          <p:spPr>
            <a:xfrm>
              <a:off x="6052563" y="2426913"/>
              <a:ext cx="27382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일회용품 대량 사용처에 진입</a:t>
              </a:r>
              <a:endParaRPr lang="en-US" altLang="ko-KR" sz="2000" spc="-15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(</a:t>
              </a:r>
              <a:r>
                <a:rPr lang="ko-KR" altLang="en-US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장례식장</a:t>
              </a:r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예식장 등</a:t>
              </a:r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B57269-FC7E-8935-A03D-3C2C443653F4}"/>
                </a:ext>
              </a:extLst>
            </p:cNvPr>
            <p:cNvSpPr txBox="1"/>
            <p:nvPr/>
          </p:nvSpPr>
          <p:spPr>
            <a:xfrm>
              <a:off x="6052563" y="3152775"/>
              <a:ext cx="30989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인천광역시 시범서비스를 준비중</a:t>
              </a:r>
              <a:endParaRPr lang="en-US" altLang="ko-KR" sz="2000" spc="-15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(2023</a:t>
              </a:r>
              <a:r>
                <a:rPr lang="ko-KR" altLang="en-US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년</a:t>
              </a:r>
              <a:r>
                <a:rPr lang="en-US" altLang="ko-KR" sz="1200" spc="-15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</a:p>
          </p:txBody>
        </p:sp>
      </p:grpSp>
      <p:pic>
        <p:nvPicPr>
          <p:cNvPr id="22" name="그림 21" descr="장난감, 만화 영화이(가) 표시된 사진&#10;&#10;자동 생성된 설명">
            <a:extLst>
              <a:ext uri="{FF2B5EF4-FFF2-40B4-BE49-F238E27FC236}">
                <a16:creationId xmlns:a16="http://schemas.microsoft.com/office/drawing/2014/main" id="{647A5CBC-A5A7-21A5-1FED-C5F4D54F7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40" y="1351005"/>
            <a:ext cx="1187211" cy="1187211"/>
          </a:xfrm>
          <a:prstGeom prst="rect">
            <a:avLst/>
          </a:prstGeom>
        </p:spPr>
      </p:pic>
      <p:pic>
        <p:nvPicPr>
          <p:cNvPr id="24" name="그림 23" descr="그래픽, 폰트, 로고, 원이(가) 표시된 사진&#10;&#10;자동 생성된 설명">
            <a:extLst>
              <a:ext uri="{FF2B5EF4-FFF2-40B4-BE49-F238E27FC236}">
                <a16:creationId xmlns:a16="http://schemas.microsoft.com/office/drawing/2014/main" id="{8B5566FC-E648-7EEF-C6C9-381D333BC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04" y="1351005"/>
            <a:ext cx="1187211" cy="1187211"/>
          </a:xfrm>
          <a:prstGeom prst="rect">
            <a:avLst/>
          </a:prstGeom>
        </p:spPr>
      </p:pic>
      <p:pic>
        <p:nvPicPr>
          <p:cNvPr id="26" name="그림 25" descr="텍스트, 폰트, 그래픽, 로고이(가) 표시된 사진&#10;&#10;자동 생성된 설명">
            <a:extLst>
              <a:ext uri="{FF2B5EF4-FFF2-40B4-BE49-F238E27FC236}">
                <a16:creationId xmlns:a16="http://schemas.microsoft.com/office/drawing/2014/main" id="{F332D051-A366-1B61-F108-E4B9B9222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68" y="1351005"/>
            <a:ext cx="1187212" cy="1187212"/>
          </a:xfrm>
          <a:prstGeom prst="rect">
            <a:avLst/>
          </a:prstGeom>
        </p:spPr>
      </p:pic>
      <p:pic>
        <p:nvPicPr>
          <p:cNvPr id="28" name="그림 27" descr="그래픽, 로고, 오렌지, 폰트이(가) 표시된 사진&#10;&#10;자동 생성된 설명">
            <a:extLst>
              <a:ext uri="{FF2B5EF4-FFF2-40B4-BE49-F238E27FC236}">
                <a16:creationId xmlns:a16="http://schemas.microsoft.com/office/drawing/2014/main" id="{A841F327-DAE1-24B5-D952-1DB4372B3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40" y="2599794"/>
            <a:ext cx="1187211" cy="1187211"/>
          </a:xfrm>
          <a:prstGeom prst="rect">
            <a:avLst/>
          </a:prstGeom>
        </p:spPr>
      </p:pic>
      <p:pic>
        <p:nvPicPr>
          <p:cNvPr id="40" name="그림 39" descr="폰트, 로고, 그래픽, 텍스트이(가) 표시된 사진&#10;&#10;자동 생성된 설명">
            <a:extLst>
              <a:ext uri="{FF2B5EF4-FFF2-40B4-BE49-F238E27FC236}">
                <a16:creationId xmlns:a16="http://schemas.microsoft.com/office/drawing/2014/main" id="{C3103D3B-CB5E-570F-6011-D81672D2A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7216" r="7035" b="7407"/>
          <a:stretch>
            <a:fillRect/>
          </a:stretch>
        </p:blipFill>
        <p:spPr>
          <a:xfrm>
            <a:off x="3396374" y="2599794"/>
            <a:ext cx="1187210" cy="1187210"/>
          </a:xfrm>
          <a:custGeom>
            <a:avLst/>
            <a:gdLst>
              <a:gd name="connsiteX0" fmla="*/ 197872 w 1187210"/>
              <a:gd name="connsiteY0" fmla="*/ 0 h 1187210"/>
              <a:gd name="connsiteX1" fmla="*/ 989338 w 1187210"/>
              <a:gd name="connsiteY1" fmla="*/ 0 h 1187210"/>
              <a:gd name="connsiteX2" fmla="*/ 1187210 w 1187210"/>
              <a:gd name="connsiteY2" fmla="*/ 197872 h 1187210"/>
              <a:gd name="connsiteX3" fmla="*/ 1187210 w 1187210"/>
              <a:gd name="connsiteY3" fmla="*/ 989338 h 1187210"/>
              <a:gd name="connsiteX4" fmla="*/ 989338 w 1187210"/>
              <a:gd name="connsiteY4" fmla="*/ 1187210 h 1187210"/>
              <a:gd name="connsiteX5" fmla="*/ 197872 w 1187210"/>
              <a:gd name="connsiteY5" fmla="*/ 1187210 h 1187210"/>
              <a:gd name="connsiteX6" fmla="*/ 0 w 1187210"/>
              <a:gd name="connsiteY6" fmla="*/ 989338 h 1187210"/>
              <a:gd name="connsiteX7" fmla="*/ 0 w 1187210"/>
              <a:gd name="connsiteY7" fmla="*/ 197872 h 1187210"/>
              <a:gd name="connsiteX8" fmla="*/ 197872 w 1187210"/>
              <a:gd name="connsiteY8" fmla="*/ 0 h 1187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10" h="1187210">
                <a:moveTo>
                  <a:pt x="197872" y="0"/>
                </a:moveTo>
                <a:lnTo>
                  <a:pt x="989338" y="0"/>
                </a:lnTo>
                <a:cubicBezTo>
                  <a:pt x="1098620" y="0"/>
                  <a:pt x="1187210" y="88590"/>
                  <a:pt x="1187210" y="197872"/>
                </a:cubicBezTo>
                <a:lnTo>
                  <a:pt x="1187210" y="989338"/>
                </a:lnTo>
                <a:cubicBezTo>
                  <a:pt x="1187210" y="1098620"/>
                  <a:pt x="1098620" y="1187210"/>
                  <a:pt x="989338" y="1187210"/>
                </a:cubicBezTo>
                <a:lnTo>
                  <a:pt x="197872" y="1187210"/>
                </a:lnTo>
                <a:cubicBezTo>
                  <a:pt x="88590" y="1187210"/>
                  <a:pt x="0" y="1098620"/>
                  <a:pt x="0" y="989338"/>
                </a:cubicBezTo>
                <a:lnTo>
                  <a:pt x="0" y="197872"/>
                </a:lnTo>
                <a:cubicBezTo>
                  <a:pt x="0" y="88590"/>
                  <a:pt x="88590" y="0"/>
                  <a:pt x="197872" y="0"/>
                </a:cubicBezTo>
                <a:close/>
              </a:path>
            </a:pathLst>
          </a:custGeom>
        </p:spPr>
      </p:pic>
      <p:pic>
        <p:nvPicPr>
          <p:cNvPr id="32" name="그림 31" descr="로고, 상징, 그래픽, 원이(가) 표시된 사진&#10;&#10;자동 생성된 설명">
            <a:extLst>
              <a:ext uri="{FF2B5EF4-FFF2-40B4-BE49-F238E27FC236}">
                <a16:creationId xmlns:a16="http://schemas.microsoft.com/office/drawing/2014/main" id="{F346EE4A-6F53-F84D-712A-3FCA6ED4D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69" y="2599794"/>
            <a:ext cx="1187211" cy="11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7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D1DECB9C-DA68-BCB5-20C2-5DEAFE0FB028}"/>
              </a:ext>
            </a:extLst>
          </p:cNvPr>
          <p:cNvSpPr/>
          <p:nvPr/>
        </p:nvSpPr>
        <p:spPr>
          <a:xfrm>
            <a:off x="2095500" y="4508500"/>
            <a:ext cx="7950200" cy="1841500"/>
          </a:xfrm>
          <a:prstGeom prst="roundRect">
            <a:avLst>
              <a:gd name="adj" fmla="val 11150"/>
            </a:avLst>
          </a:prstGeom>
          <a:solidFill>
            <a:srgbClr val="4796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886D8F2-7882-E0BA-5581-BE5A5A774E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시장 진입 기회</a:t>
            </a:r>
          </a:p>
        </p:txBody>
      </p:sp>
      <p:pic>
        <p:nvPicPr>
          <p:cNvPr id="14" name="_x529226456">
            <a:extLst>
              <a:ext uri="{FF2B5EF4-FFF2-40B4-BE49-F238E27FC236}">
                <a16:creationId xmlns:a16="http://schemas.microsoft.com/office/drawing/2014/main" id="{EE4BCD63-83E3-7C1E-A25C-1AE0E1CCB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6" y="1783979"/>
            <a:ext cx="5575228" cy="223480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_x366456288">
            <a:extLst>
              <a:ext uri="{FF2B5EF4-FFF2-40B4-BE49-F238E27FC236}">
                <a16:creationId xmlns:a16="http://schemas.microsoft.com/office/drawing/2014/main" id="{84B9409A-F548-2876-628D-A345825F9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/>
          <a:stretch>
            <a:fillRect/>
          </a:stretch>
        </p:blipFill>
        <p:spPr bwMode="auto">
          <a:xfrm>
            <a:off x="6531705" y="1782269"/>
            <a:ext cx="4457978" cy="223651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7373B2-4500-5CE6-7A31-F62FE976E9D5}"/>
              </a:ext>
            </a:extLst>
          </p:cNvPr>
          <p:cNvSpPr txBox="1"/>
          <p:nvPr/>
        </p:nvSpPr>
        <p:spPr>
          <a:xfrm>
            <a:off x="2838145" y="4687292"/>
            <a:ext cx="64649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pc="-1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배달음식으로 인해 발생하는 폐플라스틱 용기는 일 최소 </a:t>
            </a:r>
            <a:r>
              <a:rPr lang="en-US" altLang="ko-KR" spc="-1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300</a:t>
            </a:r>
            <a:r>
              <a:rPr lang="ko-KR" altLang="en-US" spc="-1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 </a:t>
            </a:r>
            <a:r>
              <a:rPr lang="en-US" altLang="ko-KR" spc="-1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~ </a:t>
            </a:r>
            <a:r>
              <a:rPr lang="ko-KR" altLang="en-US" spc="-1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최대 </a:t>
            </a:r>
            <a:r>
              <a:rPr lang="en-US" altLang="ko-KR" spc="-1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2,000</a:t>
            </a:r>
            <a:r>
              <a:rPr lang="ko-KR" altLang="en-US" spc="-1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 개</a:t>
            </a:r>
            <a:endParaRPr lang="en-US" altLang="ko-KR" spc="-1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algn="ctr"/>
            <a:endParaRPr lang="en-US" altLang="ko-KR" spc="-1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algn="ctr"/>
            <a:r>
              <a:rPr lang="ko-KR" altLang="en-US" spc="-1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용기 이물질 및 오염으로 인해 분리수거 하여도 대부분 재활용이 불가능</a:t>
            </a:r>
            <a:endParaRPr lang="en-US" altLang="ko-KR" spc="-1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algn="ctr"/>
            <a:endParaRPr lang="en-US" altLang="ko-KR" spc="-1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algn="ctr"/>
            <a:r>
              <a:rPr lang="ko-KR" altLang="en-US" spc="-1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따라서 이물질 혹은 오염이 없으면 재활용이 가능함</a:t>
            </a:r>
            <a:endParaRPr lang="en-US" altLang="ko-KR" spc="-1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830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98BB6862-A765-19A1-4A0A-DA6F2D099051}"/>
              </a:ext>
            </a:extLst>
          </p:cNvPr>
          <p:cNvSpPr>
            <a:spLocks/>
          </p:cNvSpPr>
          <p:nvPr/>
        </p:nvSpPr>
        <p:spPr>
          <a:xfrm>
            <a:off x="699576" y="1417459"/>
            <a:ext cx="10792848" cy="3408541"/>
          </a:xfrm>
          <a:prstGeom prst="roundRect">
            <a:avLst>
              <a:gd name="adj" fmla="val 3998"/>
            </a:avLst>
          </a:prstGeom>
          <a:solidFill>
            <a:srgbClr val="4796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3EA59F1-94BA-1C6F-6510-414B334DA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4" y="72361"/>
            <a:ext cx="5946776" cy="914400"/>
          </a:xfrm>
        </p:spPr>
        <p:txBody>
          <a:bodyPr/>
          <a:lstStyle/>
          <a:p>
            <a:r>
              <a:rPr lang="ko-KR" altLang="en-US" dirty="0"/>
              <a:t>폐플라스틱 재활용 솔루션</a:t>
            </a:r>
            <a:r>
              <a:rPr lang="en-US" altLang="ko-KR" dirty="0"/>
              <a:t>(PCR)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52843-D1ED-D265-46F7-CAEA30EDC4AD}"/>
              </a:ext>
            </a:extLst>
          </p:cNvPr>
          <p:cNvSpPr txBox="1"/>
          <p:nvPr/>
        </p:nvSpPr>
        <p:spPr>
          <a:xfrm>
            <a:off x="2922650" y="5256698"/>
            <a:ext cx="6422271" cy="87357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pc="-1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일회용 플라스틱 용기 전용 세척 시스템을 통해 매우 효율적인 재활용 가능</a:t>
            </a:r>
            <a:endParaRPr lang="en-US" altLang="ko-KR" spc="-180" dirty="0">
              <a:ln>
                <a:solidFill>
                  <a:schemeClr val="bg1">
                    <a:alpha val="0"/>
                  </a:schemeClr>
                </a:solidFill>
              </a:ln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800" spc="-1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일회용 플라스틱 배달용기를 세척하여 플라스틱 폐기물의 재활용률을 늘리고자 함</a:t>
            </a:r>
            <a:endParaRPr lang="en-US" altLang="ko-KR" sz="1800" spc="-180" dirty="0">
              <a:ln>
                <a:solidFill>
                  <a:schemeClr val="bg1">
                    <a:alpha val="0"/>
                  </a:schemeClr>
                </a:solidFill>
              </a:ln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5034EA4-DCB5-82B7-23FE-A4122936ACD2}"/>
              </a:ext>
            </a:extLst>
          </p:cNvPr>
          <p:cNvGrpSpPr/>
          <p:nvPr/>
        </p:nvGrpSpPr>
        <p:grpSpPr>
          <a:xfrm>
            <a:off x="7967137" y="1678939"/>
            <a:ext cx="3307313" cy="2809009"/>
            <a:chOff x="8076124" y="1678939"/>
            <a:chExt cx="3307313" cy="280900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98F7C0-AF2B-B3FE-269A-4DCB1F532108}"/>
                </a:ext>
              </a:extLst>
            </p:cNvPr>
            <p:cNvSpPr txBox="1">
              <a:spLocks/>
            </p:cNvSpPr>
            <p:nvPr/>
          </p:nvSpPr>
          <p:spPr>
            <a:xfrm>
              <a:off x="9224674" y="4180171"/>
              <a:ext cx="907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spc="-150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[ PCR </a:t>
              </a:r>
              <a:r>
                <a:rPr lang="ko-KR" altLang="en-US" sz="1400" spc="-150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실현</a:t>
              </a:r>
              <a:r>
                <a:rPr lang="en-US" altLang="ko-KR" sz="1400" spc="-150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]</a:t>
              </a:r>
              <a:endParaRPr lang="ko-KR" altLang="en-US" sz="1400" spc="-150" dirty="0"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8488CB0-DBD0-BC30-AB49-D0A9F712C7CC}"/>
                </a:ext>
              </a:extLst>
            </p:cNvPr>
            <p:cNvSpPr/>
            <p:nvPr/>
          </p:nvSpPr>
          <p:spPr>
            <a:xfrm>
              <a:off x="8076124" y="1678939"/>
              <a:ext cx="3307313" cy="2366053"/>
            </a:xfrm>
            <a:prstGeom prst="roundRect">
              <a:avLst>
                <a:gd name="adj" fmla="val 80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" name="_x573349032">
              <a:extLst>
                <a:ext uri="{FF2B5EF4-FFF2-40B4-BE49-F238E27FC236}">
                  <a16:creationId xmlns:a16="http://schemas.microsoft.com/office/drawing/2014/main" id="{5569252F-A2FF-1817-E51A-2131A03BB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" r="4179" b="4568"/>
            <a:stretch>
              <a:fillRect/>
            </a:stretch>
          </p:blipFill>
          <p:spPr bwMode="auto">
            <a:xfrm>
              <a:off x="8330749" y="1853797"/>
              <a:ext cx="2798062" cy="206642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0D30B569-8D27-B08D-C656-2DECD1F337F0}"/>
              </a:ext>
            </a:extLst>
          </p:cNvPr>
          <p:cNvGrpSpPr/>
          <p:nvPr/>
        </p:nvGrpSpPr>
        <p:grpSpPr>
          <a:xfrm>
            <a:off x="889096" y="1678939"/>
            <a:ext cx="3307313" cy="3024452"/>
            <a:chOff x="998083" y="1678939"/>
            <a:chExt cx="3307313" cy="30244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329460-817D-6BB9-E205-0B6813A0AFE1}"/>
                </a:ext>
              </a:extLst>
            </p:cNvPr>
            <p:cNvSpPr txBox="1">
              <a:spLocks/>
            </p:cNvSpPr>
            <p:nvPr/>
          </p:nvSpPr>
          <p:spPr>
            <a:xfrm>
              <a:off x="1433637" y="4180171"/>
              <a:ext cx="24362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spc="-150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[ </a:t>
              </a:r>
              <a:r>
                <a:rPr lang="ko-KR" altLang="en-US" sz="1400" spc="-150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재활용 불가능한 기존의</a:t>
              </a:r>
              <a:br>
                <a:rPr lang="en-US" altLang="ko-KR" sz="1400" spc="-150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</a:br>
              <a:r>
                <a:rPr lang="ko-KR" altLang="en-US" sz="1400" spc="-150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배달용기로 형성된 쓰레기 산 </a:t>
              </a:r>
              <a:r>
                <a:rPr lang="en-US" altLang="ko-KR" sz="1400" spc="-150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]</a:t>
              </a:r>
              <a:endParaRPr lang="ko-KR" altLang="en-US" sz="1400" spc="-150" dirty="0"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B7B3E07A-52FB-31D4-9E6B-0867534D4E09}"/>
                </a:ext>
              </a:extLst>
            </p:cNvPr>
            <p:cNvSpPr/>
            <p:nvPr/>
          </p:nvSpPr>
          <p:spPr>
            <a:xfrm>
              <a:off x="998083" y="1678939"/>
              <a:ext cx="3307313" cy="2366053"/>
            </a:xfrm>
            <a:prstGeom prst="roundRect">
              <a:avLst>
                <a:gd name="adj" fmla="val 80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C467CA6F-2787-DEC1-5DAF-0AAB4A3B18E9}"/>
                </a:ext>
              </a:extLst>
            </p:cNvPr>
            <p:cNvGrpSpPr/>
            <p:nvPr/>
          </p:nvGrpSpPr>
          <p:grpSpPr>
            <a:xfrm>
              <a:off x="1134605" y="1835582"/>
              <a:ext cx="3034268" cy="2088716"/>
              <a:chOff x="1292276" y="1835582"/>
              <a:chExt cx="3034268" cy="2088716"/>
            </a:xfrm>
          </p:grpSpPr>
          <p:pic>
            <p:nvPicPr>
              <p:cNvPr id="6" name="_x475501944">
                <a:extLst>
                  <a:ext uri="{FF2B5EF4-FFF2-40B4-BE49-F238E27FC236}">
                    <a16:creationId xmlns:a16="http://schemas.microsoft.com/office/drawing/2014/main" id="{517B20E0-E4A6-3DC0-8795-07708828FB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41" t="21313" r="13466" b="27184"/>
              <a:stretch/>
            </p:blipFill>
            <p:spPr bwMode="auto">
              <a:xfrm>
                <a:off x="1292276" y="1835582"/>
                <a:ext cx="1892186" cy="1122643"/>
              </a:xfrm>
              <a:prstGeom prst="trapezoid">
                <a:avLst>
                  <a:gd name="adj" fmla="val 15106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_x378808792">
                <a:extLst>
                  <a:ext uri="{FF2B5EF4-FFF2-40B4-BE49-F238E27FC236}">
                    <a16:creationId xmlns:a16="http://schemas.microsoft.com/office/drawing/2014/main" id="{23C5E9CF-3745-B0BC-3ACC-BB98E17220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9688" y="2718408"/>
                <a:ext cx="2146856" cy="1205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794FFDA-D8B4-FD09-21BA-2A875F67E48A}"/>
              </a:ext>
            </a:extLst>
          </p:cNvPr>
          <p:cNvGrpSpPr/>
          <p:nvPr/>
        </p:nvGrpSpPr>
        <p:grpSpPr>
          <a:xfrm>
            <a:off x="4428116" y="1678939"/>
            <a:ext cx="3307313" cy="2783967"/>
            <a:chOff x="4637639" y="1703981"/>
            <a:chExt cx="3307313" cy="27839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68BEC8-3D01-E29B-DB83-D505A41F63F2}"/>
                </a:ext>
              </a:extLst>
            </p:cNvPr>
            <p:cNvSpPr txBox="1">
              <a:spLocks/>
            </p:cNvSpPr>
            <p:nvPr/>
          </p:nvSpPr>
          <p:spPr>
            <a:xfrm>
              <a:off x="5725756" y="4180171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spc="-150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[ </a:t>
              </a:r>
              <a:r>
                <a:rPr lang="ko-KR" altLang="en-US" sz="1400" spc="-150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공정 </a:t>
              </a:r>
              <a:r>
                <a:rPr lang="en-US" altLang="ko-KR" sz="1400" spc="-150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Layout ]</a:t>
              </a:r>
              <a:endParaRPr lang="ko-KR" altLang="en-US" sz="1400" spc="-150" dirty="0"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AFB2BC9A-EBB5-05E5-15E6-92DCEF17EB18}"/>
                </a:ext>
              </a:extLst>
            </p:cNvPr>
            <p:cNvSpPr/>
            <p:nvPr/>
          </p:nvSpPr>
          <p:spPr>
            <a:xfrm>
              <a:off x="4637639" y="1703981"/>
              <a:ext cx="3307313" cy="2366053"/>
            </a:xfrm>
            <a:prstGeom prst="roundRect">
              <a:avLst>
                <a:gd name="adj" fmla="val 80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_x541280664">
              <a:extLst>
                <a:ext uri="{FF2B5EF4-FFF2-40B4-BE49-F238E27FC236}">
                  <a16:creationId xmlns:a16="http://schemas.microsoft.com/office/drawing/2014/main" id="{11011864-CD73-7CED-6824-A62FBF7C0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333" y="1915649"/>
              <a:ext cx="3057925" cy="1915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5085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D39288B-6A8C-7BF3-3627-D0A21D2402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시장 분석</a:t>
            </a:r>
            <a:r>
              <a:rPr lang="en-US" altLang="ko-KR" b="0" dirty="0"/>
              <a:t>_</a:t>
            </a:r>
            <a:r>
              <a:rPr lang="ko-KR" altLang="en-US" sz="1800" b="0" dirty="0"/>
              <a:t>국내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2694BB6-957B-3B90-CC01-3A037B318E2F}"/>
              </a:ext>
            </a:extLst>
          </p:cNvPr>
          <p:cNvGrpSpPr/>
          <p:nvPr/>
        </p:nvGrpSpPr>
        <p:grpSpPr>
          <a:xfrm>
            <a:off x="2254395" y="1714500"/>
            <a:ext cx="7691022" cy="3205501"/>
            <a:chOff x="3142536" y="1922868"/>
            <a:chExt cx="6648813" cy="2771124"/>
          </a:xfrm>
        </p:grpSpPr>
        <p:pic>
          <p:nvPicPr>
            <p:cNvPr id="4" name="_x347932024">
              <a:extLst>
                <a:ext uri="{FF2B5EF4-FFF2-40B4-BE49-F238E27FC236}">
                  <a16:creationId xmlns:a16="http://schemas.microsoft.com/office/drawing/2014/main" id="{4FB02BD7-986B-87A1-EA72-69C80736A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9699" y="1922868"/>
              <a:ext cx="3071650" cy="277112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_x347934256">
              <a:extLst>
                <a:ext uri="{FF2B5EF4-FFF2-40B4-BE49-F238E27FC236}">
                  <a16:creationId xmlns:a16="http://schemas.microsoft.com/office/drawing/2014/main" id="{F13AB0E3-1F5E-E69A-1256-419F9A5828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" t="5367" r="50889" b="5209"/>
            <a:stretch/>
          </p:blipFill>
          <p:spPr bwMode="auto">
            <a:xfrm>
              <a:off x="3142536" y="1922868"/>
              <a:ext cx="3071651" cy="277112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433D0D8-3735-577C-7BD3-F9AE2CFFAE17}"/>
              </a:ext>
            </a:extLst>
          </p:cNvPr>
          <p:cNvSpPr txBox="1"/>
          <p:nvPr/>
        </p:nvSpPr>
        <p:spPr>
          <a:xfrm>
            <a:off x="2821606" y="5313541"/>
            <a:ext cx="6556602" cy="873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pc="-15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2019</a:t>
            </a:r>
            <a:r>
              <a:rPr lang="ko-KR" altLang="en-US" spc="-15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이후 계속되는 배달시장의 성장과 일회용품 폐기물 발생량의 급증으로</a:t>
            </a:r>
            <a:endParaRPr lang="en-US" altLang="ko-KR" spc="-15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pc="-15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정부와 기업 모두 폐기물 발생량 감소와 쓰레기 재활용률 증대 방안을 모색 중이다</a:t>
            </a:r>
            <a:r>
              <a:rPr lang="en-US" altLang="ko-KR" spc="-15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588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D39288B-6A8C-7BF3-3627-D0A21D2402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4" y="72361"/>
            <a:ext cx="5921376" cy="914400"/>
          </a:xfrm>
        </p:spPr>
        <p:txBody>
          <a:bodyPr/>
          <a:lstStyle/>
          <a:p>
            <a:r>
              <a:rPr lang="ko-KR" altLang="en-US" dirty="0"/>
              <a:t>시장 분석</a:t>
            </a:r>
            <a:r>
              <a:rPr lang="en-US" altLang="ko-KR" b="0" dirty="0"/>
              <a:t>_</a:t>
            </a:r>
            <a:r>
              <a:rPr lang="ko-KR" altLang="en-US" sz="1800" b="0" dirty="0"/>
              <a:t>타 지자체 </a:t>
            </a:r>
            <a:r>
              <a:rPr lang="ko-KR" altLang="en-US" sz="1800" b="0" dirty="0" err="1"/>
              <a:t>페러런스</a:t>
            </a:r>
            <a:endParaRPr lang="ko-KR" altLang="en-US" sz="1800" b="0" dirty="0"/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41E1C585-F2D7-4702-7E63-14B86886D9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084777"/>
              </p:ext>
            </p:extLst>
          </p:nvPr>
        </p:nvGraphicFramePr>
        <p:xfrm>
          <a:off x="1292338" y="1056945"/>
          <a:ext cx="9607324" cy="5610222"/>
        </p:xfrm>
        <a:graphic>
          <a:graphicData uri="http://schemas.openxmlformats.org/drawingml/2006/table">
            <a:tbl>
              <a:tblPr/>
              <a:tblGrid>
                <a:gridCol w="1186131">
                  <a:extLst>
                    <a:ext uri="{9D8B030D-6E8A-4147-A177-3AD203B41FA5}">
                      <a16:colId xmlns:a16="http://schemas.microsoft.com/office/drawing/2014/main" val="3795459201"/>
                    </a:ext>
                  </a:extLst>
                </a:gridCol>
                <a:gridCol w="2049410">
                  <a:extLst>
                    <a:ext uri="{9D8B030D-6E8A-4147-A177-3AD203B41FA5}">
                      <a16:colId xmlns:a16="http://schemas.microsoft.com/office/drawing/2014/main" val="2847964395"/>
                    </a:ext>
                  </a:extLst>
                </a:gridCol>
                <a:gridCol w="6371783">
                  <a:extLst>
                    <a:ext uri="{9D8B030D-6E8A-4147-A177-3AD203B41FA5}">
                      <a16:colId xmlns:a16="http://schemas.microsoft.com/office/drawing/2014/main" val="404983622"/>
                    </a:ext>
                  </a:extLst>
                </a:gridCol>
              </a:tblGrid>
              <a:tr h="28645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구분</a:t>
                      </a:r>
                      <a:endParaRPr lang="ko-KR" altLang="en-US" sz="1050" kern="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96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시</a:t>
                      </a:r>
                      <a:r>
                        <a:rPr lang="en-US" altLang="ko-KR" sz="11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.</a:t>
                      </a:r>
                      <a:r>
                        <a:rPr lang="ko-KR" altLang="en-US" sz="1100" b="1" kern="0" spc="0" dirty="0" err="1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도명</a:t>
                      </a:r>
                      <a:endParaRPr lang="ko-KR" altLang="en-US" sz="1050" kern="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96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사업 내용</a:t>
                      </a:r>
                      <a:endParaRPr lang="ko-KR" altLang="en-US" sz="1050" kern="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96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360693"/>
                  </a:ext>
                </a:extLst>
              </a:tr>
              <a:tr h="525220">
                <a:tc rowSpan="1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지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체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(11)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서울시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(‘21)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배달앱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요기요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과 연계 강남구 대상 시범사업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 없음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(’22)4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개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배달앱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요기요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배민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,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쿠팡이츠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,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땡겨요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과 연계자치구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강남구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영등포구 등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확대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영등포구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50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41817"/>
                  </a:ext>
                </a:extLst>
              </a:tr>
              <a:tr h="5252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경기도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(‘21)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배달앱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배달특급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과 연계 화성 동탄지구 시범사업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(’22)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용인 수지지구까지 확대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500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919826"/>
                  </a:ext>
                </a:extLst>
              </a:tr>
              <a:tr h="5252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인천시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(‘21~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계속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서구청 주변 카페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,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음식점 다회용기 보급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스마트그린도시 사업에 포함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(’21~‘22)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인천 시청 주변 카페 다회용컵 보급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(’22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년 국고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125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999858"/>
                  </a:ext>
                </a:extLst>
              </a:tr>
              <a:tr h="5252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광주광역시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(‘21)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서구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광산구 세척장 설치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168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(’22)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장례식장 대상 세척서비스 실시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110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26390"/>
                  </a:ext>
                </a:extLst>
              </a:tr>
              <a:tr h="28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세종시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(‘22)5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개 장례식장 다회용기 및 세척기 지원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(50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271591"/>
                  </a:ext>
                </a:extLst>
              </a:tr>
              <a:tr h="5252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충남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(‘21)3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개 장례식장 다회용기 및 세척기 지원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40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(‘22)5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개 장례식장 추가 확대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145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670643"/>
                  </a:ext>
                </a:extLst>
              </a:tr>
              <a:tr h="5252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충북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(‘21)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청주시 다회용기 세척장 건축사업 추진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3,252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(’22)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영화관 대상 다회용기 세척사업 추진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100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453966"/>
                  </a:ext>
                </a:extLst>
              </a:tr>
              <a:tr h="28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경북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(‘21)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김해시 다회용기 세척장 건축사업 추진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840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228580"/>
                  </a:ext>
                </a:extLst>
              </a:tr>
              <a:tr h="28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경남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(‘22)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구미시 음식배달용기 및 카페컵 지원사업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109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012446"/>
                  </a:ext>
                </a:extLst>
              </a:tr>
              <a:tr h="28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전남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(‘22)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여수지 장례식장 대상 다회용기 및 세척기 지원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51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258418"/>
                  </a:ext>
                </a:extLst>
              </a:tr>
              <a:tr h="28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전북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(‘22)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전주시 다회용기 세척장 건축사업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국고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4,200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백만원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.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사업포기로 신규 대상지역 선정중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~5.28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일까지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)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843910"/>
                  </a:ext>
                </a:extLst>
              </a:tr>
              <a:tr h="55311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민간</a:t>
                      </a:r>
                      <a:r>
                        <a:rPr lang="ko-KR" altLang="en-US" sz="11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(1)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SemiBold" panose="02000703000000020004" pitchFamily="50" charset="-127"/>
                        </a:rPr>
                        <a:t>한국폐기물협회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SemiBold" panose="02000703000000020004" pitchFamily="50" charset="-127"/>
                      </a:endParaRPr>
                    </a:p>
                  </a:txBody>
                  <a:tcPr marL="49323" marR="49323" marT="13636" marB="1363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(‘21)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다회용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 택배상자 재사용 시범사업 추진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(’21.10~‘22.08)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2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개 물류업체 및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7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Pretendard ExtraLight" panose="02000303000000020004" pitchFamily="50" charset="-127"/>
                        </a:rPr>
                        <a:t>개 유통업체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Pretendard ExtraLight" panose="02000303000000020004" pitchFamily="50" charset="-127"/>
                      </a:endParaRPr>
                    </a:p>
                  </a:txBody>
                  <a:tcPr marL="49323" marR="49323" marT="13636" marB="13636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550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786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D39288B-6A8C-7BF3-3627-D0A21D2402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시장 분석</a:t>
            </a:r>
            <a:r>
              <a:rPr lang="en-US" altLang="ko-KR" b="0" dirty="0"/>
              <a:t>_</a:t>
            </a:r>
            <a:r>
              <a:rPr lang="ko-KR" altLang="en-US" sz="1800" b="0" dirty="0"/>
              <a:t>해외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D1F7922-0176-2E51-D69D-C645CA3D371B}"/>
              </a:ext>
            </a:extLst>
          </p:cNvPr>
          <p:cNvGrpSpPr/>
          <p:nvPr/>
        </p:nvGrpSpPr>
        <p:grpSpPr>
          <a:xfrm>
            <a:off x="762843" y="1574800"/>
            <a:ext cx="4681123" cy="4199519"/>
            <a:chOff x="314323" y="1574800"/>
            <a:chExt cx="4681123" cy="4199519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D563FC94-27F0-CC8E-0A95-11D9CDD425C4}"/>
                </a:ext>
              </a:extLst>
            </p:cNvPr>
            <p:cNvSpPr/>
            <p:nvPr/>
          </p:nvSpPr>
          <p:spPr>
            <a:xfrm>
              <a:off x="314323" y="1574800"/>
              <a:ext cx="4681123" cy="4199519"/>
            </a:xfrm>
            <a:prstGeom prst="roundRect">
              <a:avLst>
                <a:gd name="adj" fmla="val 3878"/>
              </a:avLst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B0F6F86-77C0-A624-B5D4-79019885F695}"/>
                </a:ext>
              </a:extLst>
            </p:cNvPr>
            <p:cNvSpPr txBox="1"/>
            <p:nvPr/>
          </p:nvSpPr>
          <p:spPr>
            <a:xfrm>
              <a:off x="594865" y="4562833"/>
              <a:ext cx="4120038" cy="1023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kern="0" spc="0" dirty="0">
                  <a:solidFill>
                    <a:schemeClr val="bg1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현재 세계 각 국에서는 탄소배출권 및 </a:t>
              </a:r>
              <a:r>
                <a:rPr lang="ko-KR" altLang="en-US" sz="1400" kern="0" spc="0" dirty="0" err="1">
                  <a:solidFill>
                    <a:schemeClr val="bg1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탄소세</a:t>
              </a:r>
              <a:r>
                <a:rPr lang="ko-KR" altLang="en-US" sz="1400" kern="0" spc="0" dirty="0">
                  <a:solidFill>
                    <a:schemeClr val="bg1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제도를 도입</a:t>
              </a:r>
              <a:endParaRPr lang="en-US" altLang="ko-KR" sz="1400" kern="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kern="0" dirty="0">
                  <a:solidFill>
                    <a:schemeClr val="bg1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탄소배출권을</a:t>
              </a:r>
              <a:r>
                <a:rPr lang="ko-KR" altLang="en-US" sz="1400" kern="0" spc="0" dirty="0">
                  <a:solidFill>
                    <a:schemeClr val="bg1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타 기업에 과징금보다 저렴한 가격으로</a:t>
              </a:r>
              <a:br>
                <a:rPr lang="en-US" altLang="ko-KR" sz="1400" kern="0" spc="0" dirty="0">
                  <a:solidFill>
                    <a:schemeClr val="bg1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</a:br>
              <a:r>
                <a:rPr lang="ko-KR" altLang="en-US" sz="1400" kern="0" spc="0" dirty="0">
                  <a:solidFill>
                    <a:schemeClr val="bg1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매도가 가능한 제도로</a:t>
              </a:r>
              <a:r>
                <a:rPr lang="en-US" altLang="ko-KR" sz="1400" kern="0" dirty="0">
                  <a:solidFill>
                    <a:schemeClr val="bg1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  <a:r>
                <a:rPr lang="ko-KR" altLang="en-US" sz="1400" kern="0" spc="0" dirty="0">
                  <a:solidFill>
                    <a:schemeClr val="bg1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현재 세계적으로 이슈가 되고 있다</a:t>
              </a:r>
              <a:r>
                <a:rPr lang="en-US" altLang="ko-KR" sz="1400" kern="0" spc="0" dirty="0">
                  <a:solidFill>
                    <a:schemeClr val="bg1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.</a:t>
              </a:r>
              <a:endParaRPr lang="ko-KR" altLang="en-US" sz="1400" kern="0" spc="0" dirty="0">
                <a:solidFill>
                  <a:schemeClr val="bg1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C26E1D7-C344-F478-16C6-BC609D04F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" t="2058" r="2194" b="2058"/>
            <a:stretch>
              <a:fillRect/>
            </a:stretch>
          </p:blipFill>
          <p:spPr bwMode="auto">
            <a:xfrm>
              <a:off x="431754" y="1725074"/>
              <a:ext cx="4446261" cy="2626943"/>
            </a:xfrm>
            <a:custGeom>
              <a:avLst/>
              <a:gdLst>
                <a:gd name="connsiteX0" fmla="*/ 80827 w 3950473"/>
                <a:gd name="connsiteY0" fmla="*/ 0 h 2334021"/>
                <a:gd name="connsiteX1" fmla="*/ 3869646 w 3950473"/>
                <a:gd name="connsiteY1" fmla="*/ 0 h 2334021"/>
                <a:gd name="connsiteX2" fmla="*/ 3950473 w 3950473"/>
                <a:gd name="connsiteY2" fmla="*/ 80827 h 2334021"/>
                <a:gd name="connsiteX3" fmla="*/ 3950473 w 3950473"/>
                <a:gd name="connsiteY3" fmla="*/ 2253194 h 2334021"/>
                <a:gd name="connsiteX4" fmla="*/ 3869646 w 3950473"/>
                <a:gd name="connsiteY4" fmla="*/ 2334021 h 2334021"/>
                <a:gd name="connsiteX5" fmla="*/ 80827 w 3950473"/>
                <a:gd name="connsiteY5" fmla="*/ 2334021 h 2334021"/>
                <a:gd name="connsiteX6" fmla="*/ 0 w 3950473"/>
                <a:gd name="connsiteY6" fmla="*/ 2253194 h 2334021"/>
                <a:gd name="connsiteX7" fmla="*/ 0 w 3950473"/>
                <a:gd name="connsiteY7" fmla="*/ 80827 h 2334021"/>
                <a:gd name="connsiteX8" fmla="*/ 80827 w 3950473"/>
                <a:gd name="connsiteY8" fmla="*/ 0 h 233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0473" h="2334021">
                  <a:moveTo>
                    <a:pt x="80827" y="0"/>
                  </a:moveTo>
                  <a:lnTo>
                    <a:pt x="3869646" y="0"/>
                  </a:lnTo>
                  <a:cubicBezTo>
                    <a:pt x="3914286" y="0"/>
                    <a:pt x="3950473" y="36187"/>
                    <a:pt x="3950473" y="80827"/>
                  </a:cubicBezTo>
                  <a:lnTo>
                    <a:pt x="3950473" y="2253194"/>
                  </a:lnTo>
                  <a:cubicBezTo>
                    <a:pt x="3950473" y="2297834"/>
                    <a:pt x="3914286" y="2334021"/>
                    <a:pt x="3869646" y="2334021"/>
                  </a:cubicBezTo>
                  <a:lnTo>
                    <a:pt x="80827" y="2334021"/>
                  </a:lnTo>
                  <a:cubicBezTo>
                    <a:pt x="36187" y="2334021"/>
                    <a:pt x="0" y="2297834"/>
                    <a:pt x="0" y="2253194"/>
                  </a:cubicBezTo>
                  <a:lnTo>
                    <a:pt x="0" y="80827"/>
                  </a:lnTo>
                  <a:cubicBezTo>
                    <a:pt x="0" y="36187"/>
                    <a:pt x="36187" y="0"/>
                    <a:pt x="80827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F319F7C-3834-D36C-08B2-E03709B101DE}"/>
              </a:ext>
            </a:extLst>
          </p:cNvPr>
          <p:cNvSpPr txBox="1"/>
          <p:nvPr/>
        </p:nvSpPr>
        <p:spPr>
          <a:xfrm>
            <a:off x="5646142" y="5070693"/>
            <a:ext cx="5952270" cy="699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당사에서 계산한 바에 따르면 </a:t>
            </a:r>
            <a:r>
              <a:rPr lang="ko-KR" altLang="en-US" sz="14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국내 연간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배달용기 소비량을 탄소배출권으로 환산 시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연간 </a:t>
            </a:r>
            <a:r>
              <a:rPr lang="ko-KR" altLang="en-US" sz="14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한화 </a:t>
            </a:r>
            <a:r>
              <a:rPr lang="en-US" altLang="ko-KR" sz="1400" b="1" kern="0" dirty="0">
                <a:solidFill>
                  <a:srgbClr val="47966B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477</a:t>
            </a:r>
            <a:r>
              <a:rPr lang="ko-KR" altLang="en-US" sz="1400" b="1" kern="0" dirty="0">
                <a:solidFill>
                  <a:srgbClr val="47966B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억원의 </a:t>
            </a:r>
            <a:r>
              <a:rPr lang="ko-KR" altLang="en-US" sz="14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달하는 금액이다</a:t>
            </a:r>
            <a:r>
              <a:rPr lang="en-US" altLang="ko-KR" sz="14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 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6" name="_x742738408">
            <a:extLst>
              <a:ext uri="{FF2B5EF4-FFF2-40B4-BE49-F238E27FC236}">
                <a16:creationId xmlns:a16="http://schemas.microsoft.com/office/drawing/2014/main" id="{DAE6AF05-66E6-7143-899D-7C6B35056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36" y="1981200"/>
            <a:ext cx="6093282" cy="28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610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582598C-0A40-2F4B-E626-FF15184DCE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4" y="72361"/>
            <a:ext cx="8166214" cy="914400"/>
          </a:xfrm>
        </p:spPr>
        <p:txBody>
          <a:bodyPr/>
          <a:lstStyle/>
          <a:p>
            <a:r>
              <a:rPr lang="ko-KR" altLang="en-US" dirty="0"/>
              <a:t>최종목표</a:t>
            </a:r>
            <a:r>
              <a:rPr lang="en-US" altLang="ko-KR" b="0" dirty="0"/>
              <a:t>_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배달용기 재활용률 향상을 위한</a:t>
            </a:r>
            <a:r>
              <a:rPr lang="en-US" altLang="ko-KR" sz="1800" b="0" dirty="0">
                <a:latin typeface="+mn-ea"/>
                <a:cs typeface="Pretendard Medium" panose="02000603000000020004" pitchFamily="50" charset="-127"/>
              </a:rPr>
              <a:t> 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리사이클링 시스템 개발</a:t>
            </a:r>
            <a:endParaRPr lang="en-US" altLang="ko-KR" sz="1800" b="0" dirty="0">
              <a:latin typeface="+mn-ea"/>
              <a:cs typeface="Pretendard Medium" panose="02000603000000020004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DE13775-61CD-CEB3-B06F-2551B06C1534}"/>
              </a:ext>
            </a:extLst>
          </p:cNvPr>
          <p:cNvGrpSpPr/>
          <p:nvPr/>
        </p:nvGrpSpPr>
        <p:grpSpPr>
          <a:xfrm>
            <a:off x="485175" y="4982586"/>
            <a:ext cx="11221651" cy="1611598"/>
            <a:chOff x="1274644" y="4978400"/>
            <a:chExt cx="9444156" cy="1611598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D43F8C99-23BB-9B43-95DC-3DBC91F01921}"/>
                </a:ext>
              </a:extLst>
            </p:cNvPr>
            <p:cNvSpPr/>
            <p:nvPr/>
          </p:nvSpPr>
          <p:spPr>
            <a:xfrm>
              <a:off x="1274644" y="4978400"/>
              <a:ext cx="9444156" cy="1611598"/>
            </a:xfrm>
            <a:prstGeom prst="roundRect">
              <a:avLst>
                <a:gd name="adj" fmla="val 8300"/>
              </a:avLst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E2668F-543D-4159-F22A-735915C876FF}"/>
                </a:ext>
              </a:extLst>
            </p:cNvPr>
            <p:cNvSpPr txBox="1"/>
            <p:nvPr/>
          </p:nvSpPr>
          <p:spPr>
            <a:xfrm>
              <a:off x="1449644" y="5139664"/>
              <a:ext cx="9094156" cy="1289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배달용기의 재활용이 이루어지지 않는 가장 큰 이유는 용기의 오염 및 이물질입니다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당사에서는 배출된 배달용기를 세척하여 재활용하는 배달용기 리사이클링 시스템을 개발 및 구축하여</a:t>
              </a:r>
              <a:endParaRPr lang="en-US" altLang="ko-KR" dirty="0"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연간 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55</a:t>
              </a:r>
              <a:r>
                <a:rPr lang="ko-KR" altLang="en-US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만 톤의 폐플라스틱을 고품질 재생원료로 재활용하고자 합니다</a:t>
              </a:r>
              <a:r>
                <a:rPr lang="en-US" altLang="ko-KR" dirty="0">
                  <a:solidFill>
                    <a:schemeClr val="bg1">
                      <a:lumMod val="95000"/>
                    </a:schemeClr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.</a:t>
              </a:r>
              <a:endParaRPr lang="ko-KR" altLang="en-US" dirty="0">
                <a:solidFill>
                  <a:schemeClr val="bg1">
                    <a:lumMod val="95000"/>
                  </a:schemeClr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106EAC53-EEE8-B736-1704-C9A7ED53C90B}"/>
              </a:ext>
            </a:extLst>
          </p:cNvPr>
          <p:cNvGrpSpPr/>
          <p:nvPr/>
        </p:nvGrpSpPr>
        <p:grpSpPr>
          <a:xfrm>
            <a:off x="3201379" y="1191150"/>
            <a:ext cx="5789242" cy="3512319"/>
            <a:chOff x="3400921" y="364995"/>
            <a:chExt cx="7686499" cy="4663380"/>
          </a:xfrm>
        </p:grpSpPr>
        <p:pic>
          <p:nvPicPr>
            <p:cNvPr id="9" name="그림 8" descr="상징, 그린, 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6143DF7D-0504-448E-C980-58A6D29E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4712" y="364995"/>
              <a:ext cx="1657865" cy="1657865"/>
            </a:xfrm>
            <a:prstGeom prst="rect">
              <a:avLst/>
            </a:prstGeom>
          </p:spPr>
        </p:pic>
        <p:pic>
          <p:nvPicPr>
            <p:cNvPr id="10" name="그림 9" descr="스크린샷, 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FBD4405A-15DE-5D88-FF50-A4CC8614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239" y="2987437"/>
              <a:ext cx="1657865" cy="1657865"/>
            </a:xfrm>
            <a:prstGeom prst="rect">
              <a:avLst/>
            </a:prstGeom>
          </p:spPr>
        </p:pic>
        <p:pic>
          <p:nvPicPr>
            <p:cNvPr id="11" name="그림 10" descr="디자인이(가) 표시된 사진&#10;&#10;중간 신뢰도로 자동 생성된 설명">
              <a:extLst>
                <a:ext uri="{FF2B5EF4-FFF2-40B4-BE49-F238E27FC236}">
                  <a16:creationId xmlns:a16="http://schemas.microsoft.com/office/drawing/2014/main" id="{D235360C-2B7F-5D3C-8656-32F43C74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923" y="2987437"/>
              <a:ext cx="1657865" cy="1657865"/>
            </a:xfrm>
            <a:prstGeom prst="rect">
              <a:avLst/>
            </a:prstGeom>
          </p:spPr>
        </p:pic>
        <p:pic>
          <p:nvPicPr>
            <p:cNvPr id="12" name="그림 11" descr="스크린샷, 그래픽, 그린, 라인이(가) 표시된 사진&#10;&#10;자동 생성된 설명">
              <a:extLst>
                <a:ext uri="{FF2B5EF4-FFF2-40B4-BE49-F238E27FC236}">
                  <a16:creationId xmlns:a16="http://schemas.microsoft.com/office/drawing/2014/main" id="{730D691A-5001-8B57-BF66-148FA3F3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921" y="364996"/>
              <a:ext cx="1657865" cy="1657865"/>
            </a:xfrm>
            <a:prstGeom prst="rect">
              <a:avLst/>
            </a:prstGeom>
          </p:spPr>
        </p:pic>
        <p:pic>
          <p:nvPicPr>
            <p:cNvPr id="13" name="그림 12" descr="그래픽, 원, 스크린샷, 예술이(가) 표시된 사진&#10;&#10;자동 생성된 설명">
              <a:extLst>
                <a:ext uri="{FF2B5EF4-FFF2-40B4-BE49-F238E27FC236}">
                  <a16:creationId xmlns:a16="http://schemas.microsoft.com/office/drawing/2014/main" id="{54466315-9383-1BA6-D822-0854E3A9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8504" y="364996"/>
              <a:ext cx="1657865" cy="1657865"/>
            </a:xfrm>
            <a:prstGeom prst="rect">
              <a:avLst/>
            </a:prstGeom>
          </p:spPr>
        </p:pic>
        <p:pic>
          <p:nvPicPr>
            <p:cNvPr id="14" name="그림 13" descr="그래픽, 스크린샷, 폰트, 디자인이(가) 표시된 사진&#10;&#10;자동 생성된 설명">
              <a:extLst>
                <a:ext uri="{FF2B5EF4-FFF2-40B4-BE49-F238E27FC236}">
                  <a16:creationId xmlns:a16="http://schemas.microsoft.com/office/drawing/2014/main" id="{5DDA5D57-F98D-1B7D-4A10-3BE32D5B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555" y="2987437"/>
              <a:ext cx="1657865" cy="1657865"/>
            </a:xfrm>
            <a:prstGeom prst="rect">
              <a:avLst/>
            </a:prstGeom>
          </p:spPr>
        </p:pic>
        <p:sp>
          <p:nvSpPr>
            <p:cNvPr id="15" name="화살표: 오른쪽 14">
              <a:extLst>
                <a:ext uri="{FF2B5EF4-FFF2-40B4-BE49-F238E27FC236}">
                  <a16:creationId xmlns:a16="http://schemas.microsoft.com/office/drawing/2014/main" id="{9A14B21D-5CE9-187D-A689-09826BCD3F35}"/>
                </a:ext>
              </a:extLst>
            </p:cNvPr>
            <p:cNvSpPr/>
            <p:nvPr/>
          </p:nvSpPr>
          <p:spPr>
            <a:xfrm>
              <a:off x="5428657" y="1041192"/>
              <a:ext cx="616710" cy="305473"/>
            </a:xfrm>
            <a:prstGeom prst="rightArrow">
              <a:avLst>
                <a:gd name="adj1" fmla="val 50000"/>
                <a:gd name="adj2" fmla="val 58361"/>
              </a:avLst>
            </a:prstGeom>
            <a:solidFill>
              <a:srgbClr val="47966B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화살표: 오른쪽 15">
              <a:extLst>
                <a:ext uri="{FF2B5EF4-FFF2-40B4-BE49-F238E27FC236}">
                  <a16:creationId xmlns:a16="http://schemas.microsoft.com/office/drawing/2014/main" id="{AC4F72A7-379E-1D61-9E93-AA3A008A5543}"/>
                </a:ext>
              </a:extLst>
            </p:cNvPr>
            <p:cNvSpPr/>
            <p:nvPr/>
          </p:nvSpPr>
          <p:spPr>
            <a:xfrm>
              <a:off x="8442974" y="1041192"/>
              <a:ext cx="616710" cy="305473"/>
            </a:xfrm>
            <a:prstGeom prst="rightArrow">
              <a:avLst>
                <a:gd name="adj1" fmla="val 50000"/>
                <a:gd name="adj2" fmla="val 58361"/>
              </a:avLst>
            </a:prstGeom>
            <a:solidFill>
              <a:srgbClr val="47966B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화살표: 오른쪽 16">
              <a:extLst>
                <a:ext uri="{FF2B5EF4-FFF2-40B4-BE49-F238E27FC236}">
                  <a16:creationId xmlns:a16="http://schemas.microsoft.com/office/drawing/2014/main" id="{BEFC3EF0-52AE-DBBD-743C-88E624905C0F}"/>
                </a:ext>
              </a:extLst>
            </p:cNvPr>
            <p:cNvSpPr/>
            <p:nvPr/>
          </p:nvSpPr>
          <p:spPr>
            <a:xfrm rot="10800000">
              <a:off x="5428659" y="3663633"/>
              <a:ext cx="616710" cy="305473"/>
            </a:xfrm>
            <a:prstGeom prst="rightArrow">
              <a:avLst>
                <a:gd name="adj1" fmla="val 50000"/>
                <a:gd name="adj2" fmla="val 58361"/>
              </a:avLst>
            </a:prstGeom>
            <a:solidFill>
              <a:srgbClr val="47966B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화살표: 오른쪽 17">
              <a:extLst>
                <a:ext uri="{FF2B5EF4-FFF2-40B4-BE49-F238E27FC236}">
                  <a16:creationId xmlns:a16="http://schemas.microsoft.com/office/drawing/2014/main" id="{0CBDBFDA-9A36-F2D1-9908-50E9F37FA253}"/>
                </a:ext>
              </a:extLst>
            </p:cNvPr>
            <p:cNvSpPr/>
            <p:nvPr/>
          </p:nvSpPr>
          <p:spPr>
            <a:xfrm rot="10800000">
              <a:off x="8442976" y="3663633"/>
              <a:ext cx="616710" cy="305473"/>
            </a:xfrm>
            <a:prstGeom prst="rightArrow">
              <a:avLst>
                <a:gd name="adj1" fmla="val 50000"/>
                <a:gd name="adj2" fmla="val 58361"/>
              </a:avLst>
            </a:prstGeom>
            <a:solidFill>
              <a:srgbClr val="47966B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화살표: 오른쪽 18">
              <a:extLst>
                <a:ext uri="{FF2B5EF4-FFF2-40B4-BE49-F238E27FC236}">
                  <a16:creationId xmlns:a16="http://schemas.microsoft.com/office/drawing/2014/main" id="{7E7EA599-0013-9E3C-F19D-EB1AE24CAFBE}"/>
                </a:ext>
              </a:extLst>
            </p:cNvPr>
            <p:cNvSpPr/>
            <p:nvPr/>
          </p:nvSpPr>
          <p:spPr>
            <a:xfrm rot="5400000">
              <a:off x="10013766" y="2504156"/>
              <a:ext cx="487339" cy="305473"/>
            </a:xfrm>
            <a:prstGeom prst="rightArrow">
              <a:avLst>
                <a:gd name="adj1" fmla="val 50000"/>
                <a:gd name="adj2" fmla="val 58361"/>
              </a:avLst>
            </a:prstGeom>
            <a:solidFill>
              <a:srgbClr val="47966B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F50273-757B-E618-A7F9-3C83D954C627}"/>
                </a:ext>
              </a:extLst>
            </p:cNvPr>
            <p:cNvSpPr txBox="1"/>
            <p:nvPr/>
          </p:nvSpPr>
          <p:spPr>
            <a:xfrm>
              <a:off x="3711923" y="1938210"/>
              <a:ext cx="1035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용기 회수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4A12AD-DCF7-C059-A908-60C47F63A927}"/>
                </a:ext>
              </a:extLst>
            </p:cNvPr>
            <p:cNvSpPr txBox="1"/>
            <p:nvPr/>
          </p:nvSpPr>
          <p:spPr>
            <a:xfrm>
              <a:off x="6725715" y="1938210"/>
              <a:ext cx="1035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용기 선별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1B7979-E334-13C8-6B1A-E6F3D19B47DF}"/>
                </a:ext>
              </a:extLst>
            </p:cNvPr>
            <p:cNvSpPr txBox="1"/>
            <p:nvPr/>
          </p:nvSpPr>
          <p:spPr>
            <a:xfrm>
              <a:off x="9739505" y="1938210"/>
              <a:ext cx="1035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오염 세척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1AEFC9-1DCB-6FC5-938A-B300946F22B9}"/>
                </a:ext>
              </a:extLst>
            </p:cNvPr>
            <p:cNvSpPr txBox="1"/>
            <p:nvPr/>
          </p:nvSpPr>
          <p:spPr>
            <a:xfrm>
              <a:off x="9966329" y="4659043"/>
              <a:ext cx="582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분쇄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1F74D4-93B9-C201-28E4-A78482DA39C5}"/>
                </a:ext>
              </a:extLst>
            </p:cNvPr>
            <p:cNvSpPr txBox="1"/>
            <p:nvPr/>
          </p:nvSpPr>
          <p:spPr>
            <a:xfrm>
              <a:off x="6952539" y="4659043"/>
              <a:ext cx="582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건조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1074C3-4C0D-F2D4-8E96-004F1ED869C5}"/>
                </a:ext>
              </a:extLst>
            </p:cNvPr>
            <p:cNvSpPr txBox="1"/>
            <p:nvPr/>
          </p:nvSpPr>
          <p:spPr>
            <a:xfrm>
              <a:off x="3739976" y="465904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재생원료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5963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BA9247F-09E0-B66E-DF9D-85C01FF8B825}"/>
              </a:ext>
            </a:extLst>
          </p:cNvPr>
          <p:cNvSpPr/>
          <p:nvPr/>
        </p:nvSpPr>
        <p:spPr>
          <a:xfrm>
            <a:off x="2478425" y="1248374"/>
            <a:ext cx="7360919" cy="1824582"/>
          </a:xfrm>
          <a:prstGeom prst="roundRect">
            <a:avLst>
              <a:gd name="adj" fmla="val 8300"/>
            </a:avLst>
          </a:prstGeom>
          <a:solidFill>
            <a:srgbClr val="479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718E0FDF-0B65-B7D0-87D7-EF3549FC87E0}"/>
              </a:ext>
            </a:extLst>
          </p:cNvPr>
          <p:cNvSpPr/>
          <p:nvPr/>
        </p:nvSpPr>
        <p:spPr>
          <a:xfrm>
            <a:off x="2599112" y="1942145"/>
            <a:ext cx="7119545" cy="994615"/>
          </a:xfrm>
          <a:prstGeom prst="roundRect">
            <a:avLst>
              <a:gd name="adj" fmla="val 83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C8E7CD0-492F-6B95-8F77-E012177E11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4" y="72361"/>
            <a:ext cx="9675250" cy="914400"/>
          </a:xfrm>
        </p:spPr>
        <p:txBody>
          <a:bodyPr/>
          <a:lstStyle/>
          <a:p>
            <a:r>
              <a:rPr lang="ko-KR" altLang="en-US" dirty="0"/>
              <a:t>제품소개</a:t>
            </a:r>
            <a:r>
              <a:rPr lang="en-US" altLang="ko-KR" sz="1800" b="0" dirty="0">
                <a:latin typeface="+mn-ea"/>
              </a:rPr>
              <a:t>_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폐플라스틱</a:t>
            </a:r>
            <a:r>
              <a:rPr lang="en-US" altLang="ko-KR" sz="1800" b="0" dirty="0">
                <a:latin typeface="+mn-ea"/>
                <a:cs typeface="Pretendard Medium" panose="02000603000000020004" pitchFamily="50" charset="-127"/>
              </a:rPr>
              <a:t> 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재활용 공정을 위한</a:t>
            </a:r>
            <a:r>
              <a:rPr lang="en-US" altLang="ko-KR" sz="1800" b="0" dirty="0">
                <a:latin typeface="+mn-ea"/>
                <a:cs typeface="Pretendard Medium" panose="02000603000000020004" pitchFamily="50" charset="-127"/>
              </a:rPr>
              <a:t> 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일회용 플라스틱 용기</a:t>
            </a:r>
            <a:r>
              <a:rPr lang="en-US" altLang="ko-KR" sz="1800" b="0" dirty="0">
                <a:latin typeface="+mn-ea"/>
                <a:cs typeface="Pretendard Medium" panose="02000603000000020004" pitchFamily="50" charset="-127"/>
              </a:rPr>
              <a:t> 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전용 자동세척기</a:t>
            </a:r>
          </a:p>
        </p:txBody>
      </p:sp>
      <p:pic>
        <p:nvPicPr>
          <p:cNvPr id="3" name="그림 2" descr="실내, 그린, 장치, 밀러이(가) 표시된 사진&#10;&#10;자동 생성된 설명">
            <a:extLst>
              <a:ext uri="{FF2B5EF4-FFF2-40B4-BE49-F238E27FC236}">
                <a16:creationId xmlns:a16="http://schemas.microsoft.com/office/drawing/2014/main" id="{6DEF6797-5514-5251-376E-A2152BE98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5" y="3606800"/>
            <a:ext cx="5374493" cy="3025840"/>
          </a:xfrm>
          <a:prstGeom prst="rect">
            <a:avLst/>
          </a:prstGeom>
        </p:spPr>
      </p:pic>
      <p:pic>
        <p:nvPicPr>
          <p:cNvPr id="4" name="그림 3" descr="장난감, 축적 모형, 기계, 실내이(가) 표시된 사진&#10;&#10;자동 생성된 설명">
            <a:extLst>
              <a:ext uri="{FF2B5EF4-FFF2-40B4-BE49-F238E27FC236}">
                <a16:creationId xmlns:a16="http://schemas.microsoft.com/office/drawing/2014/main" id="{A3818AC9-412F-32E8-4BCF-D1308ACED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t="13340" r="21890" b="13303"/>
          <a:stretch/>
        </p:blipFill>
        <p:spPr>
          <a:xfrm>
            <a:off x="6351675" y="3429000"/>
            <a:ext cx="4708360" cy="3233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8A41E-9F5F-C1A5-5CCD-FF37CD5CF008}"/>
              </a:ext>
            </a:extLst>
          </p:cNvPr>
          <p:cNvSpPr txBox="1"/>
          <p:nvPr/>
        </p:nvSpPr>
        <p:spPr>
          <a:xfrm>
            <a:off x="2478425" y="1358351"/>
            <a:ext cx="7360919" cy="4756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300">
                <a:ln>
                  <a:solidFill>
                    <a:srgbClr val="4F61A1">
                      <a:alpha val="0"/>
                    </a:srgbClr>
                  </a:solidFill>
                </a:ln>
                <a:solidFill>
                  <a:srgbClr val="1D1C3A"/>
                </a:solidFill>
                <a:latin typeface="나눔스퀘어 Bold" pitchFamily="50" charset="-127"/>
                <a:ea typeface="나눔스퀘어 Bold" pitchFamily="50" charset="-127"/>
              </a:defRPr>
            </a:lvl1pPr>
          </a:lstStyle>
          <a:p>
            <a:pPr>
              <a:lnSpc>
                <a:spcPct val="14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폐플라스틱 재활용을 위한 </a:t>
            </a:r>
            <a:r>
              <a:rPr lang="ko-KR" altLang="en-US" sz="2000" dirty="0" err="1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세척률</a:t>
            </a:r>
            <a:r>
              <a:rPr lang="ko-KR" altLang="en-US" sz="20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증대를 위한 세척설비 개발 </a:t>
            </a:r>
            <a:endParaRPr lang="en-US" altLang="ko-KR" sz="2000" dirty="0">
              <a:solidFill>
                <a:schemeClr val="bg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AD3BD8-8819-97A1-004C-56DAB5EA2D7D}"/>
              </a:ext>
            </a:extLst>
          </p:cNvPr>
          <p:cNvSpPr txBox="1"/>
          <p:nvPr/>
        </p:nvSpPr>
        <p:spPr>
          <a:xfrm>
            <a:off x="2711552" y="2066965"/>
            <a:ext cx="6773977" cy="743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>
              <a:lnSpc>
                <a:spcPct val="140000"/>
              </a:lnSpc>
              <a:buFont typeface="Pretendard ExtraLight" panose="02000303000000020004" pitchFamily="50" charset="-127"/>
              <a:buChar char="–"/>
            </a:pPr>
            <a:r>
              <a:rPr lang="ko-KR" altLang="en-US" sz="16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구조적으로 대용량의 제품 처리가 가능함</a:t>
            </a:r>
            <a:endParaRPr lang="en-US" altLang="ko-KR" sz="16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marL="285750" indent="-285750">
              <a:lnSpc>
                <a:spcPct val="140000"/>
              </a:lnSpc>
              <a:buFont typeface="Pretendard ExtraLight" panose="02000303000000020004" pitchFamily="50" charset="-127"/>
              <a:buChar char="–"/>
            </a:pPr>
            <a:r>
              <a:rPr lang="ko-KR" altLang="en-US" sz="16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초음파와 스프레이 기술 고도화를 통하여 플라스틱 용기에 최적화 됨</a:t>
            </a:r>
            <a:endParaRPr lang="en-US" altLang="ko-KR" sz="16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0305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C8E7CD0-492F-6B95-8F77-E012177E11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제품소개</a:t>
            </a:r>
            <a:r>
              <a:rPr lang="en-US" altLang="ko-KR" sz="1800" b="0" dirty="0">
                <a:latin typeface="+mn-ea"/>
              </a:rPr>
              <a:t>_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당사의 개발 제품의</a:t>
            </a:r>
            <a:r>
              <a:rPr lang="en-US" altLang="ko-KR" sz="1800" b="0" dirty="0">
                <a:latin typeface="+mn-ea"/>
                <a:cs typeface="Pretendard Medium" panose="02000603000000020004" pitchFamily="50" charset="-127"/>
              </a:rPr>
              <a:t> </a:t>
            </a:r>
            <a:r>
              <a:rPr lang="ko-KR" altLang="en-US" sz="1800" b="0" dirty="0">
                <a:latin typeface="+mn-ea"/>
                <a:cs typeface="Pretendard Medium" panose="02000603000000020004" pitchFamily="50" charset="-127"/>
              </a:rPr>
              <a:t>차별성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72DD7-1066-9EEA-4E2F-5095B2A240EA}"/>
              </a:ext>
            </a:extLst>
          </p:cNvPr>
          <p:cNvSpPr txBox="1"/>
          <p:nvPr/>
        </p:nvSpPr>
        <p:spPr>
          <a:xfrm>
            <a:off x="3038043" y="205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9E132-F0F2-22CE-AFC5-4BF72EBCD955}"/>
              </a:ext>
            </a:extLst>
          </p:cNvPr>
          <p:cNvSpPr txBox="1"/>
          <p:nvPr/>
        </p:nvSpPr>
        <p:spPr>
          <a:xfrm>
            <a:off x="228601" y="4330638"/>
            <a:ext cx="118315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Pretendard Light" panose="02000403000000020004" pitchFamily="50" charset="-127"/>
              <a:buChar char="⁃"/>
            </a:pPr>
            <a:r>
              <a:rPr lang="ko-KR" altLang="en-US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본 시스템은 일회용 용기를 세척하여 용기를 재사용 가능하도록 하거나,</a:t>
            </a:r>
            <a:r>
              <a:rPr lang="en-US" altLang="ko-KR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분쇄하여 산업용 재생 플라스틱으로 만들 수 있는 설비</a:t>
            </a:r>
          </a:p>
          <a:p>
            <a:pPr marL="285750" indent="-285750">
              <a:buFont typeface="Pretendard Light" panose="02000403000000020004" pitchFamily="50" charset="-127"/>
              <a:buChar char="⁃"/>
            </a:pPr>
            <a:endParaRPr lang="ko-KR" altLang="en-US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marL="285750" indent="-285750">
              <a:buFont typeface="Pretendard Light" panose="02000403000000020004" pitchFamily="50" charset="-127"/>
              <a:buChar char="⁃"/>
            </a:pPr>
            <a:r>
              <a:rPr lang="ko-KR" altLang="en-US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기존 세척기와 다르게 일회용 용기에 알맞는 온도 및 압력의</a:t>
            </a:r>
            <a:r>
              <a:rPr lang="en-US" altLang="ko-KR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세척 시스템을 도입하여, 적절한 세제를 채택하여 깨끗하고 파손이 없는 세척이 가능하며 용기의 </a:t>
            </a:r>
            <a:r>
              <a:rPr lang="ko-KR" altLang="en-US" dirty="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파손률이</a:t>
            </a:r>
            <a:r>
              <a:rPr lang="ko-KR" altLang="en-US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크게 감소</a:t>
            </a:r>
            <a:endParaRPr lang="en-US" altLang="ko-KR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marL="285750" indent="-285750">
              <a:buFont typeface="Pretendard Light" panose="02000403000000020004" pitchFamily="50" charset="-127"/>
              <a:buChar char="⁃"/>
            </a:pPr>
            <a:endParaRPr lang="en-US" altLang="ko-KR"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marL="285750" indent="-285750">
              <a:buFont typeface="Pretendard Light" panose="02000403000000020004" pitchFamily="50" charset="-127"/>
              <a:buChar char="⁃"/>
            </a:pPr>
            <a:r>
              <a:rPr lang="ko-KR" altLang="en-US" dirty="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하우투머신의</a:t>
            </a:r>
            <a:r>
              <a:rPr lang="ko-KR" altLang="en-US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일회용 플라스틱 용기 세척기는</a:t>
            </a:r>
            <a:r>
              <a:rPr lang="en-US" altLang="ko-KR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환경 보호에 기여하며, 대량 처리에도 용이한 고효율의 세척 시스템으로서 사회 전반적인 인프라에서 필수적인 기술로 성장 가능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A7D8B04-719D-B46D-51BC-17059996391D}"/>
              </a:ext>
            </a:extLst>
          </p:cNvPr>
          <p:cNvSpPr/>
          <p:nvPr/>
        </p:nvSpPr>
        <p:spPr>
          <a:xfrm>
            <a:off x="1973654" y="3172279"/>
            <a:ext cx="8346437" cy="994615"/>
          </a:xfrm>
          <a:prstGeom prst="roundRect">
            <a:avLst>
              <a:gd name="adj" fmla="val 8300"/>
            </a:avLst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AB5A82-DD25-90DC-6737-8DD9CF6C5F21}"/>
              </a:ext>
            </a:extLst>
          </p:cNvPr>
          <p:cNvSpPr txBox="1"/>
          <p:nvPr/>
        </p:nvSpPr>
        <p:spPr>
          <a:xfrm>
            <a:off x="1988538" y="3307092"/>
            <a:ext cx="8214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모든 과정은 컨베이어를 통해 자동화로 이루어지고 속도, 온도, 압력 등을 </a:t>
            </a:r>
          </a:p>
          <a:p>
            <a:pPr algn="ctr"/>
            <a:r>
              <a:rPr lang="ko-KR" altLang="en-US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모두 조절할 수 있어 대용량 처리에 무척 용이합니다.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CDF9DA6-00FE-66D2-B0B3-A6C46B34BD7A}"/>
              </a:ext>
            </a:extLst>
          </p:cNvPr>
          <p:cNvGrpSpPr/>
          <p:nvPr/>
        </p:nvGrpSpPr>
        <p:grpSpPr>
          <a:xfrm>
            <a:off x="1922781" y="1184128"/>
            <a:ext cx="8346437" cy="1652851"/>
            <a:chOff x="3128049" y="185195"/>
            <a:chExt cx="8346437" cy="1652851"/>
          </a:xfrm>
        </p:grpSpPr>
        <p:sp>
          <p:nvSpPr>
            <p:cNvPr id="13" name="화살표: 아래쪽 12">
              <a:extLst>
                <a:ext uri="{FF2B5EF4-FFF2-40B4-BE49-F238E27FC236}">
                  <a16:creationId xmlns:a16="http://schemas.microsoft.com/office/drawing/2014/main" id="{15795836-905B-F9B0-CD30-48BE6E492699}"/>
                </a:ext>
              </a:extLst>
            </p:cNvPr>
            <p:cNvSpPr/>
            <p:nvPr/>
          </p:nvSpPr>
          <p:spPr>
            <a:xfrm rot="16200000">
              <a:off x="6805607" y="659172"/>
              <a:ext cx="806896" cy="704892"/>
            </a:xfrm>
            <a:prstGeom prst="downArrow">
              <a:avLst>
                <a:gd name="adj1" fmla="val 39965"/>
                <a:gd name="adj2" fmla="val 52023"/>
              </a:avLst>
            </a:prstGeom>
            <a:solidFill>
              <a:srgbClr val="479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0F3BE251-187E-6AAF-7ED7-FBA2683F62D5}"/>
                </a:ext>
              </a:extLst>
            </p:cNvPr>
            <p:cNvGrpSpPr/>
            <p:nvPr/>
          </p:nvGrpSpPr>
          <p:grpSpPr>
            <a:xfrm>
              <a:off x="7745925" y="185197"/>
              <a:ext cx="3728561" cy="1652849"/>
              <a:chOff x="7865518" y="3429000"/>
              <a:chExt cx="3342555" cy="1481734"/>
            </a:xfrm>
          </p:grpSpPr>
          <p:sp>
            <p:nvSpPr>
              <p:cNvPr id="19" name="사각형: 둥근 모서리 18">
                <a:extLst>
                  <a:ext uri="{FF2B5EF4-FFF2-40B4-BE49-F238E27FC236}">
                    <a16:creationId xmlns:a16="http://schemas.microsoft.com/office/drawing/2014/main" id="{DDC25F6F-556D-8CD0-57CA-8DAD6774EC99}"/>
                  </a:ext>
                </a:extLst>
              </p:cNvPr>
              <p:cNvSpPr/>
              <p:nvPr/>
            </p:nvSpPr>
            <p:spPr>
              <a:xfrm>
                <a:off x="7865518" y="3429000"/>
                <a:ext cx="3342555" cy="1481734"/>
              </a:xfrm>
              <a:prstGeom prst="roundRect">
                <a:avLst>
                  <a:gd name="adj" fmla="val 8406"/>
                </a:avLst>
              </a:prstGeom>
              <a:solidFill>
                <a:srgbClr val="3B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7E48F14-8874-4FC6-84B0-1817DD50B390}"/>
                  </a:ext>
                </a:extLst>
              </p:cNvPr>
              <p:cNvSpPr txBox="1"/>
              <p:nvPr/>
            </p:nvSpPr>
            <p:spPr>
              <a:xfrm>
                <a:off x="8329515" y="3541479"/>
                <a:ext cx="2414559" cy="413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400" dirty="0">
                    <a:solidFill>
                      <a:schemeClr val="bg1"/>
                    </a:solidFill>
                    <a:latin typeface="Pretendard SemiBold" panose="02000703000000020004" pitchFamily="50" charset="-127"/>
                    <a:ea typeface="Pretendard SemiBold" panose="02000703000000020004" pitchFamily="50" charset="-127"/>
                    <a:cs typeface="Pretendard SemiBold" panose="02000703000000020004" pitchFamily="50" charset="-127"/>
                  </a:rPr>
                  <a:t>2</a:t>
                </a:r>
                <a:r>
                  <a:rPr lang="ko-KR" altLang="en-US" sz="2400" dirty="0">
                    <a:solidFill>
                      <a:schemeClr val="bg1"/>
                    </a:solidFill>
                    <a:latin typeface="Pretendard SemiBold" panose="02000703000000020004" pitchFamily="50" charset="-127"/>
                    <a:ea typeface="Pretendard SemiBold" panose="02000703000000020004" pitchFamily="50" charset="-127"/>
                    <a:cs typeface="Pretendard SemiBold" panose="02000703000000020004" pitchFamily="50" charset="-127"/>
                  </a:rPr>
                  <a:t>차 초음파세척기</a:t>
                </a: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33FDAD1-D5C9-9DEA-2CF1-A75387301753}"/>
                </a:ext>
              </a:extLst>
            </p:cNvPr>
            <p:cNvGrpSpPr/>
            <p:nvPr/>
          </p:nvGrpSpPr>
          <p:grpSpPr>
            <a:xfrm>
              <a:off x="3128049" y="185195"/>
              <a:ext cx="8257688" cy="1652848"/>
              <a:chOff x="3128049" y="185195"/>
              <a:chExt cx="8257688" cy="1652848"/>
            </a:xfrm>
          </p:grpSpPr>
          <p:sp>
            <p:nvSpPr>
              <p:cNvPr id="16" name="사각형: 둥근 모서리 15">
                <a:extLst>
                  <a:ext uri="{FF2B5EF4-FFF2-40B4-BE49-F238E27FC236}">
                    <a16:creationId xmlns:a16="http://schemas.microsoft.com/office/drawing/2014/main" id="{1E0CEC5B-8EDA-6656-BC62-859DAD4A8C26}"/>
                  </a:ext>
                </a:extLst>
              </p:cNvPr>
              <p:cNvSpPr/>
              <p:nvPr/>
            </p:nvSpPr>
            <p:spPr>
              <a:xfrm>
                <a:off x="3128049" y="185195"/>
                <a:ext cx="3728561" cy="1652848"/>
              </a:xfrm>
              <a:prstGeom prst="roundRect">
                <a:avLst>
                  <a:gd name="adj" fmla="val 8083"/>
                </a:avLst>
              </a:prstGeom>
              <a:solidFill>
                <a:srgbClr val="4796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사각형: 둥근 모서리 16">
                <a:extLst>
                  <a:ext uri="{FF2B5EF4-FFF2-40B4-BE49-F238E27FC236}">
                    <a16:creationId xmlns:a16="http://schemas.microsoft.com/office/drawing/2014/main" id="{F73011BA-10CB-71E2-2FC3-6F1343D6270E}"/>
                  </a:ext>
                </a:extLst>
              </p:cNvPr>
              <p:cNvSpPr/>
              <p:nvPr/>
            </p:nvSpPr>
            <p:spPr>
              <a:xfrm>
                <a:off x="7833726" y="915036"/>
                <a:ext cx="3552011" cy="835408"/>
              </a:xfrm>
              <a:prstGeom prst="roundRect">
                <a:avLst>
                  <a:gd name="adj" fmla="val 817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dirty="0" err="1">
                    <a:solidFill>
                      <a:schemeClr val="tx1"/>
                    </a:solidFill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캐비테이션</a:t>
                </a:r>
                <a:r>
                  <a:rPr lang="ko-KR" altLang="en-US" sz="1600" dirty="0">
                    <a:solidFill>
                      <a:schemeClr val="tx1"/>
                    </a:solidFill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(</a:t>
                </a:r>
                <a:r>
                  <a:rPr lang="ko-KR" altLang="en-US" sz="1600" dirty="0" err="1">
                    <a:solidFill>
                      <a:schemeClr val="tx1"/>
                    </a:solidFill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cavitation</a:t>
                </a:r>
                <a:r>
                  <a:rPr lang="ko-KR" altLang="en-US" sz="1600" dirty="0">
                    <a:solidFill>
                      <a:schemeClr val="tx1"/>
                    </a:solidFill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) 효과로 용기의 표면을 세척 및 일정부분 살균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5DC713-30D7-118E-9CD1-0FFD0D5206EC}"/>
                  </a:ext>
                </a:extLst>
              </p:cNvPr>
              <p:cNvSpPr txBox="1"/>
              <p:nvPr/>
            </p:nvSpPr>
            <p:spPr>
              <a:xfrm>
                <a:off x="3999590" y="333255"/>
                <a:ext cx="19960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2400" dirty="0">
                    <a:solidFill>
                      <a:schemeClr val="bg1"/>
                    </a:solidFill>
                    <a:latin typeface="Pretendard SemiBold" panose="02000703000000020004" pitchFamily="50" charset="-127"/>
                    <a:ea typeface="Pretendard SemiBold" panose="02000703000000020004" pitchFamily="50" charset="-127"/>
                    <a:cs typeface="Pretendard SemiBold" panose="02000703000000020004" pitchFamily="50" charset="-127"/>
                  </a:rPr>
                  <a:t>1</a:t>
                </a:r>
                <a:r>
                  <a:rPr lang="ko-KR" altLang="en-US" sz="2400" dirty="0">
                    <a:solidFill>
                      <a:schemeClr val="bg1"/>
                    </a:solidFill>
                    <a:latin typeface="Pretendard SemiBold" panose="02000703000000020004" pitchFamily="50" charset="-127"/>
                    <a:ea typeface="Pretendard SemiBold" panose="02000703000000020004" pitchFamily="50" charset="-127"/>
                    <a:cs typeface="Pretendard SemiBold" panose="02000703000000020004" pitchFamily="50" charset="-127"/>
                  </a:rPr>
                  <a:t>차 고압세척기</a:t>
                </a:r>
              </a:p>
            </p:txBody>
          </p:sp>
        </p:grpSp>
      </p:grp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8E6C9536-D3F8-B726-F3F2-7368D9A201CA}"/>
              </a:ext>
            </a:extLst>
          </p:cNvPr>
          <p:cNvSpPr/>
          <p:nvPr/>
        </p:nvSpPr>
        <p:spPr>
          <a:xfrm>
            <a:off x="2011531" y="1928666"/>
            <a:ext cx="3552011" cy="835409"/>
          </a:xfrm>
          <a:prstGeom prst="roundRect">
            <a:avLst>
              <a:gd name="adj" fmla="val 60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err="1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중압수</a:t>
            </a:r>
            <a:r>
              <a:rPr lang="ko-KR" altLang="en-US" sz="16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스프레이를 이용하여 잔여물 및 </a:t>
            </a:r>
            <a:endParaRPr lang="en-US" altLang="ko-KR" sz="1600" dirty="0">
              <a:solidFill>
                <a:schemeClr val="tx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tx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세제 성분을 세척</a:t>
            </a:r>
          </a:p>
        </p:txBody>
      </p:sp>
    </p:spTree>
    <p:extLst>
      <p:ext uri="{BB962C8B-B14F-4D97-AF65-F5344CB8AC3E}">
        <p14:creationId xmlns:p14="http://schemas.microsoft.com/office/powerpoint/2010/main" val="1461476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1227</Words>
  <Application>Microsoft Office PowerPoint</Application>
  <PresentationFormat>와이드스크린</PresentationFormat>
  <Paragraphs>169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5" baseType="lpstr">
      <vt:lpstr>Pretendard</vt:lpstr>
      <vt:lpstr>Pretendard ExtraLight</vt:lpstr>
      <vt:lpstr>Pretendard Light</vt:lpstr>
      <vt:lpstr>Pretendard Medium</vt:lpstr>
      <vt:lpstr>Pretendard SemiBold</vt:lpstr>
      <vt:lpstr>Pretendard Variable SemiBold</vt:lpstr>
      <vt:lpstr>맑은 고딕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9667</dc:creator>
  <cp:lastModifiedBy>10442</cp:lastModifiedBy>
  <cp:revision>61</cp:revision>
  <dcterms:created xsi:type="dcterms:W3CDTF">2023-10-11T08:46:05Z</dcterms:created>
  <dcterms:modified xsi:type="dcterms:W3CDTF">2024-07-18T06:37:07Z</dcterms:modified>
</cp:coreProperties>
</file>